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460" r:id="rId2"/>
    <p:sldId id="469" r:id="rId3"/>
    <p:sldId id="470" r:id="rId4"/>
    <p:sldId id="450" r:id="rId5"/>
    <p:sldId id="461" r:id="rId6"/>
    <p:sldId id="471" r:id="rId7"/>
    <p:sldId id="256" r:id="rId8"/>
    <p:sldId id="257" r:id="rId9"/>
    <p:sldId id="258" r:id="rId10"/>
    <p:sldId id="291" r:id="rId11"/>
    <p:sldId id="290" r:id="rId12"/>
    <p:sldId id="259" r:id="rId13"/>
    <p:sldId id="263" r:id="rId14"/>
    <p:sldId id="462" r:id="rId15"/>
    <p:sldId id="268" r:id="rId16"/>
    <p:sldId id="404" r:id="rId17"/>
    <p:sldId id="474" r:id="rId18"/>
    <p:sldId id="446" r:id="rId19"/>
    <p:sldId id="472" r:id="rId20"/>
    <p:sldId id="299" r:id="rId21"/>
    <p:sldId id="262" r:id="rId22"/>
    <p:sldId id="264" r:id="rId23"/>
    <p:sldId id="305" r:id="rId24"/>
    <p:sldId id="443" r:id="rId25"/>
    <p:sldId id="303" r:id="rId26"/>
    <p:sldId id="451" r:id="rId27"/>
    <p:sldId id="444" r:id="rId28"/>
    <p:sldId id="354" r:id="rId29"/>
    <p:sldId id="473" r:id="rId30"/>
    <p:sldId id="457" r:id="rId31"/>
    <p:sldId id="458" r:id="rId32"/>
    <p:sldId id="459" r:id="rId33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901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157" y="77"/>
      </p:cViewPr>
      <p:guideLst>
        <p:guide orient="horz" pos="2592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M111\dbx4\Lab%20Support%20Team\2017%20Meetings\2017%20LARC\May%20Swaziland%20Meeting\Piggs%20Peak%20LARC\Malawi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M111\dbx4\Lab%20Support%20Team\2019%20acitvities\LARC%20Kenya\LARC%20Manuscript\Results%20Table\All%20Results%20summary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M111\dbx4\Lab%20Support%20Team\2019%20acitvities\LARC%20Kenya\LARC%20Manuscript\Results%20Table\All%20Results%20summary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M111\dbx4\Lab%20Support%20Team\2019%20acitvities\LARC%20Kenya\LARC%20Manuscript\Results%20Table\All%20Results%20summar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M111\dbx4\Lab%20Support%20Team\2019%20acitvities\LARC%20Kenya\LARC%20Manuscript\Results%20Table\CMM%20Graph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M111\dbx4\Lab%20Support%20Team\2017%20Meetings\2017%20LARC\May%20Swaziland%20Meeting\Piggs%20Peak%20LARC\Malawi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M111\dbx4\Lab%20Support%20Team\2017%20Meetings\2017%20LARC\Swaziland\MotshaneHVL%20raw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FINAL%20MARCH%20REPORTS\LARC%20PPT\LARC%20PROJECT%20M&amp;E%20DATA%20SUMMARY%20%20EVERY%20MONTH_Chart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Chart%202%20in%20Microsoft%20PowerPoint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% VL samples collected from eligible patients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Sheet1!$B$4:$B$7</c:f>
              <c:numCache>
                <c:formatCode>mmm\-yy</c:formatCode>
                <c:ptCount val="4"/>
                <c:pt idx="0">
                  <c:v>42705</c:v>
                </c:pt>
                <c:pt idx="1">
                  <c:v>42856</c:v>
                </c:pt>
                <c:pt idx="2">
                  <c:v>42887</c:v>
                </c:pt>
                <c:pt idx="3">
                  <c:v>42917</c:v>
                </c:pt>
              </c:numCache>
            </c:numRef>
          </c:cat>
          <c:val>
            <c:numRef>
              <c:f>Sheet1!$C$4:$C$7</c:f>
              <c:numCache>
                <c:formatCode>0%</c:formatCode>
                <c:ptCount val="4"/>
                <c:pt idx="0">
                  <c:v>0.45</c:v>
                </c:pt>
                <c:pt idx="1">
                  <c:v>0.73</c:v>
                </c:pt>
                <c:pt idx="2">
                  <c:v>0.74</c:v>
                </c:pt>
                <c:pt idx="3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B-48A3-B505-43E7ED874B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2284936"/>
        <c:axId val="262284608"/>
      </c:barChart>
      <c:dateAx>
        <c:axId val="262284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284608"/>
        <c:crosses val="autoZero"/>
        <c:auto val="1"/>
        <c:lblOffset val="100"/>
        <c:baseTimeUnit val="months"/>
      </c:dateAx>
      <c:valAx>
        <c:axId val="2622846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284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dirty="0">
                <a:solidFill>
                  <a:sysClr val="windowText" lastClr="000000"/>
                </a:solidFill>
              </a:rPr>
              <a:t>Demand Creation</a:t>
            </a:r>
            <a:endParaRPr lang="en-US" dirty="0">
              <a:solidFill>
                <a:sysClr val="windowText" lastClr="000000"/>
              </a:solidFill>
            </a:endParaRP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en-US" sz="2000" dirty="0">
                <a:solidFill>
                  <a:sysClr val="windowText" lastClr="000000"/>
                </a:solidFill>
              </a:rPr>
              <a:t>Decrease in missed appointments for viral</a:t>
            </a:r>
            <a:r>
              <a:rPr lang="en-US" sz="2000" baseline="0" dirty="0">
                <a:solidFill>
                  <a:sysClr val="windowText" lastClr="000000"/>
                </a:solidFill>
              </a:rPr>
              <a:t> load testing</a:t>
            </a:r>
            <a:r>
              <a:rPr lang="en-US" sz="2000" dirty="0">
                <a:solidFill>
                  <a:sysClr val="windowText" lastClr="000000"/>
                </a:solidFill>
              </a:rPr>
              <a:t>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53228494635275"/>
          <c:y val="0.53240740740740744"/>
          <c:w val="0.76509227905262667"/>
          <c:h val="0.212045056867891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Sheet2!$D$3</c:f>
              <c:strCache>
                <c:ptCount val="1"/>
                <c:pt idx="0">
                  <c:v>Before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Sheet2!$D$6</c:f>
              <c:numCache>
                <c:formatCode>0%</c:formatCode>
                <c:ptCount val="1"/>
                <c:pt idx="0">
                  <c:v>0.22</c:v>
                </c:pt>
              </c:numCache>
            </c:numRef>
          </c:xVal>
          <c:yVal>
            <c:numRef>
              <c:f>Sheet2!$F$6</c:f>
              <c:numCache>
                <c:formatCode>0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9F-42EC-90B3-43C385280BB0}"/>
            </c:ext>
          </c:extLst>
        </c:ser>
        <c:ser>
          <c:idx val="1"/>
          <c:order val="1"/>
          <c:tx>
            <c:strRef>
              <c:f>Sheet2!$E$3</c:f>
              <c:strCache>
                <c:ptCount val="1"/>
                <c:pt idx="0">
                  <c:v>After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Sheet2!$E$6</c:f>
              <c:numCache>
                <c:formatCode>0%</c:formatCode>
                <c:ptCount val="1"/>
                <c:pt idx="0">
                  <c:v>0.03</c:v>
                </c:pt>
              </c:numCache>
            </c:numRef>
          </c:xVal>
          <c:yVal>
            <c:numRef>
              <c:f>Sheet2!$F$6</c:f>
              <c:numCache>
                <c:formatCode>0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9F-42EC-90B3-43C385280BB0}"/>
            </c:ext>
          </c:extLst>
        </c:ser>
        <c:ser>
          <c:idx val="2"/>
          <c:order val="2"/>
          <c:tx>
            <c:strRef>
              <c:f>Sheet2!$G$3</c:f>
              <c:strCache>
                <c:ptCount val="1"/>
                <c:pt idx="0">
                  <c:v>Target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Sheet2!$G$6</c:f>
              <c:numCache>
                <c:formatCode>0%</c:formatCode>
                <c:ptCount val="1"/>
                <c:pt idx="0">
                  <c:v>0.1</c:v>
                </c:pt>
              </c:numCache>
            </c:numRef>
          </c:xVal>
          <c:yVal>
            <c:numRef>
              <c:f>Sheet2!$F$6</c:f>
              <c:numCache>
                <c:formatCode>0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9F-42EC-90B3-43C385280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820000"/>
        <c:axId val="410252688"/>
      </c:scatterChart>
      <c:valAx>
        <c:axId val="490820000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252688"/>
        <c:crosses val="autoZero"/>
        <c:crossBetween val="midCat"/>
        <c:majorUnit val="0.1"/>
      </c:valAx>
      <c:valAx>
        <c:axId val="410252688"/>
        <c:scaling>
          <c:orientation val="minMax"/>
          <c:max val="1"/>
        </c:scaling>
        <c:delete val="1"/>
        <c:axPos val="l"/>
        <c:majorGridlines>
          <c:spPr>
            <a:ln w="158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49082000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kern="1200" spc="0" baseline="0" dirty="0">
                <a:solidFill>
                  <a:srgbClr val="000000"/>
                </a:solidFill>
                <a:effectLst/>
              </a:rPr>
              <a:t>Result Reporting</a:t>
            </a:r>
          </a:p>
          <a:p>
            <a:pPr>
              <a:defRPr/>
            </a:pPr>
            <a:r>
              <a:rPr lang="en-US" sz="2000" b="0" i="0" kern="1200" spc="0" baseline="0" dirty="0">
                <a:solidFill>
                  <a:srgbClr val="000000"/>
                </a:solidFill>
                <a:effectLst/>
              </a:rPr>
              <a:t>Increase in result documentation in tracking logs, patient files, and EMR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109306029579067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230118962402428"/>
          <c:y val="0.24437701807058293"/>
          <c:w val="0.69659423253911446"/>
          <c:h val="0.62377952755905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'Rank ordered'!$D$2</c:f>
              <c:strCache>
                <c:ptCount val="1"/>
                <c:pt idx="0">
                  <c:v>Before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'Rank ordered'!$D$3:$D$10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0.23</c:v>
                </c:pt>
                <c:pt idx="3">
                  <c:v>0.23</c:v>
                </c:pt>
                <c:pt idx="4">
                  <c:v>0.42</c:v>
                </c:pt>
                <c:pt idx="5">
                  <c:v>0.54</c:v>
                </c:pt>
                <c:pt idx="6">
                  <c:v>0.66</c:v>
                </c:pt>
              </c:numCache>
            </c:numRef>
          </c:xVal>
          <c:yVal>
            <c:numRef>
              <c:f>'Rank ordered'!$F$3:$F$10</c:f>
              <c:numCache>
                <c:formatCode>0</c:formatCode>
                <c:ptCount val="8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C6-4F07-957F-5CF85FA73827}"/>
            </c:ext>
          </c:extLst>
        </c:ser>
        <c:ser>
          <c:idx val="1"/>
          <c:order val="1"/>
          <c:tx>
            <c:strRef>
              <c:f>'Rank ordered'!$E$2</c:f>
              <c:strCache>
                <c:ptCount val="1"/>
                <c:pt idx="0">
                  <c:v>After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'Rank ordered'!$E$3:$E$10</c:f>
              <c:numCache>
                <c:formatCode>0%</c:formatCode>
                <c:ptCount val="8"/>
                <c:pt idx="0">
                  <c:v>0.97</c:v>
                </c:pt>
                <c:pt idx="1">
                  <c:v>0.95</c:v>
                </c:pt>
                <c:pt idx="2">
                  <c:v>1</c:v>
                </c:pt>
                <c:pt idx="3">
                  <c:v>1</c:v>
                </c:pt>
                <c:pt idx="4">
                  <c:v>0.87</c:v>
                </c:pt>
                <c:pt idx="5">
                  <c:v>0.95</c:v>
                </c:pt>
                <c:pt idx="6">
                  <c:v>0.99</c:v>
                </c:pt>
              </c:numCache>
            </c:numRef>
          </c:xVal>
          <c:yVal>
            <c:numRef>
              <c:f>'Rank ordered'!$F$3:$F$10</c:f>
              <c:numCache>
                <c:formatCode>0</c:formatCode>
                <c:ptCount val="8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EC6-4F07-957F-5CF85FA73827}"/>
            </c:ext>
          </c:extLst>
        </c:ser>
        <c:ser>
          <c:idx val="2"/>
          <c:order val="2"/>
          <c:tx>
            <c:strRef>
              <c:f>'Rank ordered'!$G$2</c:f>
              <c:strCache>
                <c:ptCount val="1"/>
                <c:pt idx="0">
                  <c:v>Target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xVal>
            <c:numRef>
              <c:f>'Rank ordered'!$G$3:$G$10</c:f>
              <c:numCache>
                <c:formatCode>0%</c:formatCode>
                <c:ptCount val="8"/>
                <c:pt idx="0">
                  <c:v>0.8</c:v>
                </c:pt>
                <c:pt idx="1">
                  <c:v>0.9</c:v>
                </c:pt>
                <c:pt idx="2">
                  <c:v>0.8</c:v>
                </c:pt>
                <c:pt idx="3">
                  <c:v>0.95</c:v>
                </c:pt>
                <c:pt idx="4">
                  <c:v>0.9</c:v>
                </c:pt>
                <c:pt idx="5">
                  <c:v>0.9</c:v>
                </c:pt>
                <c:pt idx="6">
                  <c:v>0.95</c:v>
                </c:pt>
              </c:numCache>
            </c:numRef>
          </c:xVal>
          <c:yVal>
            <c:numRef>
              <c:f>'Rank ordered'!$F$3:$F$10</c:f>
              <c:numCache>
                <c:formatCode>0</c:formatCode>
                <c:ptCount val="8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EC6-4F07-957F-5CF85FA738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5010160"/>
        <c:axId val="54650672"/>
      </c:scatterChart>
      <c:valAx>
        <c:axId val="5010160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50672"/>
        <c:crosses val="autoZero"/>
        <c:crossBetween val="midCat"/>
      </c:valAx>
      <c:valAx>
        <c:axId val="54650672"/>
        <c:scaling>
          <c:orientation val="minMax"/>
          <c:max val="8"/>
          <c:min val="1"/>
        </c:scaling>
        <c:delete val="1"/>
        <c:axPos val="l"/>
        <c:majorGridlines>
          <c:spPr>
            <a:ln w="158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5010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3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ysClr val="windowText" lastClr="000000"/>
                </a:solidFill>
              </a:rPr>
              <a:t>Patient</a:t>
            </a:r>
            <a:r>
              <a:rPr lang="en-US" sz="2800" b="1" baseline="0" dirty="0">
                <a:solidFill>
                  <a:sysClr val="windowText" lastClr="000000"/>
                </a:solidFill>
              </a:rPr>
              <a:t> Management</a:t>
            </a:r>
          </a:p>
          <a:p>
            <a:pPr>
              <a:defRPr sz="2300">
                <a:solidFill>
                  <a:sysClr val="windowText" lastClr="000000"/>
                </a:solidFill>
              </a:defRPr>
            </a:pPr>
            <a:r>
              <a:rPr lang="en-US" sz="2000" baseline="0" dirty="0">
                <a:solidFill>
                  <a:sysClr val="windowText" lastClr="000000"/>
                </a:solidFill>
              </a:rPr>
              <a:t>Decrease in missed EAC appointments</a:t>
            </a:r>
            <a:endParaRPr lang="en-US" sz="20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72424011514687"/>
          <c:y val="0.375"/>
          <c:w val="0.73711607823215641"/>
          <c:h val="0.383341353164187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Sheet2!$D$3</c:f>
              <c:strCache>
                <c:ptCount val="1"/>
                <c:pt idx="0">
                  <c:v>Before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Sheet2!$D$15:$D$16</c:f>
              <c:numCache>
                <c:formatCode>0%</c:formatCode>
                <c:ptCount val="2"/>
                <c:pt idx="0">
                  <c:v>0.48</c:v>
                </c:pt>
                <c:pt idx="1">
                  <c:v>0.6</c:v>
                </c:pt>
              </c:numCache>
            </c:numRef>
          </c:xVal>
          <c:yVal>
            <c:numRef>
              <c:f>Sheet2!$F$15:$F$16</c:f>
              <c:numCache>
                <c:formatCode>0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51-4B15-B233-45C9C68C5453}"/>
            </c:ext>
          </c:extLst>
        </c:ser>
        <c:ser>
          <c:idx val="1"/>
          <c:order val="1"/>
          <c:tx>
            <c:strRef>
              <c:f>Sheet2!$E$3</c:f>
              <c:strCache>
                <c:ptCount val="1"/>
                <c:pt idx="0">
                  <c:v>After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Sheet2!$E$15:$E$16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Sheet2!$F$15:$F$16</c:f>
              <c:numCache>
                <c:formatCode>0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51-4B15-B233-45C9C68C5453}"/>
            </c:ext>
          </c:extLst>
        </c:ser>
        <c:ser>
          <c:idx val="2"/>
          <c:order val="2"/>
          <c:tx>
            <c:strRef>
              <c:f>Sheet2!$G$3</c:f>
              <c:strCache>
                <c:ptCount val="1"/>
                <c:pt idx="0">
                  <c:v>Target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Sheet2!$G$15:$G$16</c:f>
              <c:numCache>
                <c:formatCode>0%</c:formatCode>
                <c:ptCount val="2"/>
                <c:pt idx="0">
                  <c:v>0.1</c:v>
                </c:pt>
                <c:pt idx="1">
                  <c:v>0.2</c:v>
                </c:pt>
              </c:numCache>
            </c:numRef>
          </c:xVal>
          <c:yVal>
            <c:numRef>
              <c:f>Sheet2!$F$15:$F$16</c:f>
              <c:numCache>
                <c:formatCode>0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751-4B15-B233-45C9C68C5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112192"/>
        <c:axId val="419611504"/>
      </c:scatterChart>
      <c:valAx>
        <c:axId val="290112192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611504"/>
        <c:crosses val="autoZero"/>
        <c:crossBetween val="midCat"/>
        <c:majorUnit val="0.1"/>
      </c:valAx>
      <c:valAx>
        <c:axId val="419611504"/>
        <c:scaling>
          <c:orientation val="minMax"/>
          <c:max val="2"/>
        </c:scaling>
        <c:delete val="1"/>
        <c:axPos val="l"/>
        <c:majorGridlines>
          <c:spPr>
            <a:ln w="158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9011219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kern="1200" spc="0" baseline="0">
                <a:solidFill>
                  <a:srgbClr val="000000"/>
                </a:solidFill>
                <a:effectLst/>
              </a:rPr>
              <a:t>CMM before and After Scores</a:t>
            </a:r>
            <a:endParaRPr lang="en-US" sz="1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480668574964715"/>
          <c:y val="0.14098690835850958"/>
          <c:w val="0.71883636496657433"/>
          <c:h val="0.70366619879018011"/>
        </c:manualLayout>
      </c:layout>
      <c:scatterChart>
        <c:scatterStyle val="lineMarker"/>
        <c:varyColors val="0"/>
        <c:ser>
          <c:idx val="0"/>
          <c:order val="0"/>
          <c:tx>
            <c:strRef>
              <c:f>'Rank ordered'!$C$4</c:f>
              <c:strCache>
                <c:ptCount val="1"/>
                <c:pt idx="0">
                  <c:v>Before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'Rank ordered'!$C$5:$C$15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</c:numCache>
            </c:numRef>
          </c:xVal>
          <c:yVal>
            <c:numRef>
              <c:f>'Rank ordered'!$E$5:$E$15</c:f>
              <c:numCache>
                <c:formatCode>General</c:formatCode>
                <c:ptCount val="11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D7-4FD8-9E2E-0BF48648B3A4}"/>
            </c:ext>
          </c:extLst>
        </c:ser>
        <c:ser>
          <c:idx val="1"/>
          <c:order val="1"/>
          <c:tx>
            <c:strRef>
              <c:f>'Rank ordered'!$D$4</c:f>
              <c:strCache>
                <c:ptCount val="1"/>
                <c:pt idx="0">
                  <c:v>After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'Rank ordered'!$D$5:$D$15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</c:numCache>
            </c:numRef>
          </c:xVal>
          <c:yVal>
            <c:numRef>
              <c:f>'Rank ordered'!$E$5:$E$15</c:f>
              <c:numCache>
                <c:formatCode>General</c:formatCode>
                <c:ptCount val="11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6D7-4FD8-9E2E-0BF48648B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016464"/>
        <c:axId val="109998976"/>
      </c:scatterChart>
      <c:valAx>
        <c:axId val="110016464"/>
        <c:scaling>
          <c:orientation val="minMax"/>
          <c:max val="5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109998976"/>
        <c:crosses val="autoZero"/>
        <c:crossBetween val="midCat"/>
        <c:majorUnit val="1"/>
      </c:valAx>
      <c:valAx>
        <c:axId val="109998976"/>
        <c:scaling>
          <c:orientation val="minMax"/>
          <c:max val="11"/>
          <c:min val="1"/>
        </c:scaling>
        <c:delete val="1"/>
        <c:axPos val="l"/>
        <c:majorGridlines>
          <c:spPr>
            <a:ln w="158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001646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68259150533015"/>
          <c:y val="0.90888939294524107"/>
          <c:w val="0.19463466456936784"/>
          <c:h val="4.7289182718631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chemeClr val="tx1"/>
                </a:solidFill>
                <a:effectLst/>
              </a:rPr>
              <a:t>Monthly VL Results Filing Progress</a:t>
            </a:r>
            <a:endParaRPr lang="en-US" sz="12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Kenya!$C$3</c:f>
              <c:strCache>
                <c:ptCount val="1"/>
                <c:pt idx="0">
                  <c:v>% VL in Files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Kenya!$B$4:$B$11</c:f>
              <c:numCache>
                <c:formatCode>mmm\-yy</c:formatCode>
                <c:ptCount val="8"/>
                <c:pt idx="0">
                  <c:v>42644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</c:numCache>
            </c:numRef>
          </c:cat>
          <c:val>
            <c:numRef>
              <c:f>Kenya!$C$4:$C$11</c:f>
              <c:numCache>
                <c:formatCode>General</c:formatCode>
                <c:ptCount val="8"/>
                <c:pt idx="0">
                  <c:v>4</c:v>
                </c:pt>
                <c:pt idx="1">
                  <c:v>70</c:v>
                </c:pt>
                <c:pt idx="2">
                  <c:v>72</c:v>
                </c:pt>
                <c:pt idx="3">
                  <c:v>51</c:v>
                </c:pt>
                <c:pt idx="4">
                  <c:v>78</c:v>
                </c:pt>
                <c:pt idx="5">
                  <c:v>74</c:v>
                </c:pt>
                <c:pt idx="6">
                  <c:v>76</c:v>
                </c:pt>
                <c:pt idx="7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F6-41E3-978B-0DCD20260B7F}"/>
            </c:ext>
          </c:extLst>
        </c:ser>
        <c:ser>
          <c:idx val="1"/>
          <c:order val="1"/>
          <c:tx>
            <c:strRef>
              <c:f>Kenya!$D$3</c:f>
              <c:strCache>
                <c:ptCount val="1"/>
                <c:pt idx="0">
                  <c:v>Target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Kenya!$B$4:$B$11</c:f>
              <c:numCache>
                <c:formatCode>mmm\-yy</c:formatCode>
                <c:ptCount val="8"/>
                <c:pt idx="0">
                  <c:v>42644</c:v>
                </c:pt>
                <c:pt idx="1">
                  <c:v>42705</c:v>
                </c:pt>
                <c:pt idx="2">
                  <c:v>42736</c:v>
                </c:pt>
                <c:pt idx="3">
                  <c:v>42767</c:v>
                </c:pt>
                <c:pt idx="4">
                  <c:v>42795</c:v>
                </c:pt>
                <c:pt idx="5">
                  <c:v>42826</c:v>
                </c:pt>
                <c:pt idx="6">
                  <c:v>42856</c:v>
                </c:pt>
                <c:pt idx="7">
                  <c:v>42887</c:v>
                </c:pt>
              </c:numCache>
            </c:numRef>
          </c:cat>
          <c:val>
            <c:numRef>
              <c:f>Kenya!$D$4:$D$11</c:f>
              <c:numCache>
                <c:formatCode>General</c:formatCode>
                <c:ptCount val="8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6-41E3-978B-0DCD20260B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1812496"/>
        <c:axId val="221809872"/>
      </c:lineChart>
      <c:dateAx>
        <c:axId val="221812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809872"/>
        <c:crosses val="autoZero"/>
        <c:auto val="1"/>
        <c:lblOffset val="100"/>
        <c:baseTimeUnit val="months"/>
      </c:dateAx>
      <c:valAx>
        <c:axId val="2218098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>
                    <a:solidFill>
                      <a:schemeClr val="tx1"/>
                    </a:solidFill>
                  </a:rPr>
                  <a:t>% Hard Copy VL Results Filed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812496"/>
        <c:crosses val="autoZero"/>
        <c:crossBetween val="between"/>
        <c:majorUnit val="2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/>
                </a:solidFill>
              </a:rPr>
              <a:t>% called within 2 days for return</a:t>
            </a:r>
            <a:r>
              <a:rPr lang="en-US" sz="1200" b="1" baseline="0" dirty="0">
                <a:solidFill>
                  <a:schemeClr val="tx1"/>
                </a:solidFill>
              </a:rPr>
              <a:t> visits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</a:p>
          <a:p>
            <a:pPr>
              <a:defRPr sz="1200" b="1">
                <a:solidFill>
                  <a:schemeClr val="tx1"/>
                </a:solidFill>
              </a:defRPr>
            </a:pPr>
            <a:r>
              <a:rPr lang="en-US" sz="1200" b="1" dirty="0">
                <a:solidFill>
                  <a:schemeClr val="tx1"/>
                </a:solidFill>
              </a:rPr>
              <a:t>(June '16 - May '17)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'LARC monthly stats'!$K$4</c:f>
              <c:strCache>
                <c:ptCount val="1"/>
                <c:pt idx="0">
                  <c:v>% called within 2 days for review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'LARC monthly stats'!$J$5:$J$16</c:f>
              <c:strCache>
                <c:ptCount val="12"/>
                <c:pt idx="0">
                  <c:v>Baseline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</c:v>
                </c:pt>
                <c:pt idx="8">
                  <c:v>February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'LARC monthly stats'!$K$5:$K$16</c:f>
              <c:numCache>
                <c:formatCode>General</c:formatCode>
                <c:ptCount val="12"/>
                <c:pt idx="0">
                  <c:v>12</c:v>
                </c:pt>
                <c:pt idx="1">
                  <c:v>100</c:v>
                </c:pt>
                <c:pt idx="2">
                  <c:v>75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0E-4947-9BA9-597338FEF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0769712"/>
        <c:axId val="290770040"/>
      </c:lineChart>
      <c:catAx>
        <c:axId val="290769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chemeClr val="tx1"/>
                    </a:solidFill>
                  </a:rPr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770040"/>
        <c:crosses val="autoZero"/>
        <c:auto val="1"/>
        <c:lblAlgn val="ctr"/>
        <c:lblOffset val="100"/>
        <c:noMultiLvlLbl val="0"/>
      </c:catAx>
      <c:valAx>
        <c:axId val="2907700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chemeClr val="tx1"/>
                    </a:solidFill>
                  </a:rPr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769712"/>
        <c:crosses val="autoZero"/>
        <c:crossBetween val="between"/>
        <c:majorUnit val="2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r>
              <a:rPr lang="en-US" sz="1200" dirty="0">
                <a:solidFill>
                  <a:schemeClr val="bg1"/>
                </a:solidFill>
              </a:rPr>
              <a:t>High Viral Load Clients` follow up </a:t>
            </a:r>
            <a:r>
              <a:rPr lang="en-US" sz="1200" dirty="0" err="1">
                <a:solidFill>
                  <a:schemeClr val="bg1"/>
                </a:solidFill>
              </a:rPr>
              <a:t>Mkuranga</a:t>
            </a:r>
            <a:r>
              <a:rPr lang="en-US" sz="1200" dirty="0">
                <a:solidFill>
                  <a:schemeClr val="bg1"/>
                </a:solidFill>
              </a:rPr>
              <a:t> CTC</a:t>
            </a:r>
          </a:p>
        </c:rich>
      </c:tx>
      <c:layout>
        <c:manualLayout>
          <c:xMode val="edge"/>
          <c:yMode val="edge"/>
          <c:x val="0.13070287752808099"/>
          <c:y val="7.8595188237988341E-3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0.12885676940262869"/>
          <c:y val="0.13384513502858569"/>
          <c:w val="0.7039416167654271"/>
          <c:h val="0.71684746310902903"/>
        </c:manualLayout>
      </c:layout>
      <c:lineChart>
        <c:grouping val="standard"/>
        <c:varyColors val="0"/>
        <c:ser>
          <c:idx val="0"/>
          <c:order val="0"/>
          <c:tx>
            <c:strRef>
              <c:f>Sheet2!$F$10</c:f>
              <c:strCache>
                <c:ptCount val="1"/>
                <c:pt idx="0">
                  <c:v>%HVL followed up by phone Call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Sheet2!$G$9:$K$9</c:f>
              <c:strCache>
                <c:ptCount val="5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</c:strCache>
            </c:strRef>
          </c:cat>
          <c:val>
            <c:numRef>
              <c:f>Sheet2!$G$10:$K$10</c:f>
              <c:numCache>
                <c:formatCode>0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73.333333333333314</c:v>
                </c:pt>
                <c:pt idx="3">
                  <c:v>100</c:v>
                </c:pt>
                <c:pt idx="4">
                  <c:v>95.833333333333329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70-4E3B-9484-D48C0520C37E}"/>
            </c:ext>
          </c:extLst>
        </c:ser>
        <c:ser>
          <c:idx val="1"/>
          <c:order val="1"/>
          <c:tx>
            <c:strRef>
              <c:f>Sheet2!$F$11</c:f>
              <c:strCache>
                <c:ptCount val="1"/>
                <c:pt idx="0">
                  <c:v>%HVL followed up by call and received EAC </c:v>
                </c:pt>
              </c:strCache>
            </c:strRef>
          </c:tx>
          <c:spPr>
            <a:ln w="190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Sheet2!$G$9:$K$9</c:f>
              <c:strCache>
                <c:ptCount val="5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</c:strCache>
            </c:strRef>
          </c:cat>
          <c:val>
            <c:numRef>
              <c:f>Sheet2!$G$11:$K$11</c:f>
              <c:numCache>
                <c:formatCode>0</c:formatCode>
                <c:ptCount val="5"/>
                <c:pt idx="0">
                  <c:v>34.848484848484851</c:v>
                </c:pt>
                <c:pt idx="1">
                  <c:v>48</c:v>
                </c:pt>
                <c:pt idx="2">
                  <c:v>73.333333333333314</c:v>
                </c:pt>
                <c:pt idx="3">
                  <c:v>85.714285714285722</c:v>
                </c:pt>
                <c:pt idx="4">
                  <c:v>95.833333333333329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70-4E3B-9484-D48C0520C3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4080128"/>
        <c:axId val="286283688"/>
      </c:lineChart>
      <c:catAx>
        <c:axId val="28408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r>
                  <a:rPr lang="sw-KE" sz="1050" dirty="0">
                    <a:solidFill>
                      <a:schemeClr val="bg1"/>
                    </a:solidFill>
                  </a:rPr>
                  <a:t>Months</a:t>
                </a:r>
              </a:p>
            </c:rich>
          </c:tx>
          <c:layout>
            <c:manualLayout>
              <c:xMode val="edge"/>
              <c:yMode val="edge"/>
              <c:x val="0.43817235756684159"/>
              <c:y val="0.91312268789018636"/>
            </c:manualLayout>
          </c:layout>
          <c:overlay val="0"/>
          <c:spPr>
            <a:noFill/>
          </c:spPr>
        </c:title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286283688"/>
        <c:crosses val="autoZero"/>
        <c:auto val="1"/>
        <c:lblAlgn val="ctr"/>
        <c:lblOffset val="100"/>
        <c:noMultiLvlLbl val="0"/>
      </c:catAx>
      <c:valAx>
        <c:axId val="28628368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r>
                  <a:rPr lang="sw-KE" sz="1100" dirty="0">
                    <a:solidFill>
                      <a:schemeClr val="bg1"/>
                    </a:solidFill>
                  </a:rPr>
                  <a:t>Percentage</a:t>
                </a:r>
              </a:p>
            </c:rich>
          </c:tx>
          <c:overlay val="0"/>
          <c:spPr>
            <a:noFill/>
          </c:spPr>
        </c:title>
        <c:numFmt formatCode="0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100">
                <a:solidFill>
                  <a:schemeClr val="bg1"/>
                </a:solidFill>
              </a:defRPr>
            </a:pPr>
            <a:endParaRPr lang="en-US"/>
          </a:p>
        </c:txPr>
        <c:crossAx val="284080128"/>
        <c:crosses val="autoZero"/>
        <c:crossBetween val="between"/>
        <c:majorUnit val="20"/>
      </c:valAx>
      <c:spPr>
        <a:noFill/>
        <a:ln>
          <a:solidFill>
            <a:sysClr val="window" lastClr="FFFFFF">
              <a:lumMod val="50000"/>
            </a:sysClr>
          </a:solidFill>
        </a:ln>
      </c:spPr>
    </c:plotArea>
    <c:legend>
      <c:legendPos val="b"/>
      <c:layout>
        <c:manualLayout>
          <c:xMode val="edge"/>
          <c:yMode val="edge"/>
          <c:x val="0.29795160526421499"/>
          <c:y val="0.62759001503768852"/>
          <c:w val="0.61345837122803859"/>
          <c:h val="0.17290239169545715"/>
        </c:manualLayout>
      </c:layout>
      <c:overlay val="0"/>
      <c:spPr>
        <a:noFill/>
      </c:spPr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kern="1200" spc="0" baseline="0" dirty="0">
                <a:solidFill>
                  <a:schemeClr val="tx1"/>
                </a:solidFill>
                <a:effectLst/>
              </a:rPr>
              <a:t>Monthly Progress (June '16 - Apr '17)</a:t>
            </a:r>
            <a:endParaRPr lang="en-US" sz="11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'[Uganda Excel.xlsx]Sheet1'!$B$4</c:f>
              <c:strCache>
                <c:ptCount val="1"/>
                <c:pt idx="0">
                  <c:v>% HVL patients contacted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27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48-4BEF-B786-33BB5A3B6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'[Uganda Excel.xlsx]Sheet1'!$C$3:$I$3</c:f>
              <c:strCache>
                <c:ptCount val="7"/>
                <c:pt idx="0">
                  <c:v>Jun</c:v>
                </c:pt>
                <c:pt idx="1">
                  <c:v>Nov 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</c:strCache>
            </c:strRef>
          </c:cat>
          <c:val>
            <c:numRef>
              <c:f>'[Uganda Excel.xlsx]Sheet1'!$C$4:$I$4</c:f>
              <c:numCache>
                <c:formatCode>General</c:formatCode>
                <c:ptCount val="7"/>
                <c:pt idx="0">
                  <c:v>26</c:v>
                </c:pt>
                <c:pt idx="1">
                  <c:v>60</c:v>
                </c:pt>
                <c:pt idx="2">
                  <c:v>91</c:v>
                </c:pt>
                <c:pt idx="3">
                  <c:v>82</c:v>
                </c:pt>
                <c:pt idx="4">
                  <c:v>91</c:v>
                </c:pt>
                <c:pt idx="5">
                  <c:v>100</c:v>
                </c:pt>
                <c:pt idx="6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48-4BEF-B786-33BB5A3B65B6}"/>
            </c:ext>
          </c:extLst>
        </c:ser>
        <c:ser>
          <c:idx val="1"/>
          <c:order val="1"/>
          <c:tx>
            <c:strRef>
              <c:f>'[Uganda Excel.xlsx]Sheet1'!$B$5</c:f>
              <c:strCache>
                <c:ptCount val="1"/>
                <c:pt idx="0">
                  <c:v>% HVL patients returned for IAC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90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48-4BEF-B786-33BB5A3B65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'[Uganda Excel.xlsx]Sheet1'!$C$3:$I$3</c:f>
              <c:strCache>
                <c:ptCount val="7"/>
                <c:pt idx="0">
                  <c:v>Jun</c:v>
                </c:pt>
                <c:pt idx="1">
                  <c:v>Nov 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</c:strCache>
            </c:strRef>
          </c:cat>
          <c:val>
            <c:numRef>
              <c:f>'[Uganda Excel.xlsx]Sheet1'!$C$5:$I$5</c:f>
              <c:numCache>
                <c:formatCode>General</c:formatCode>
                <c:ptCount val="7"/>
                <c:pt idx="0">
                  <c:v>6</c:v>
                </c:pt>
                <c:pt idx="1">
                  <c:v>53</c:v>
                </c:pt>
                <c:pt idx="2">
                  <c:v>91</c:v>
                </c:pt>
                <c:pt idx="3">
                  <c:v>73</c:v>
                </c:pt>
                <c:pt idx="4">
                  <c:v>86</c:v>
                </c:pt>
                <c:pt idx="5">
                  <c:v>100</c:v>
                </c:pt>
                <c:pt idx="6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48-4BEF-B786-33BB5A3B65B6}"/>
            </c:ext>
          </c:extLst>
        </c:ser>
        <c:ser>
          <c:idx val="2"/>
          <c:order val="2"/>
          <c:tx>
            <c:strRef>
              <c:f>'[Uganda Excel.xlsx]Sheet1'!$B$6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tx1">
                  <a:alpha val="46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'[Uganda Excel.xlsx]Sheet1'!$C$3:$I$3</c:f>
              <c:strCache>
                <c:ptCount val="7"/>
                <c:pt idx="0">
                  <c:v>Jun</c:v>
                </c:pt>
                <c:pt idx="1">
                  <c:v>Nov 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</c:strCache>
            </c:strRef>
          </c:cat>
          <c:val>
            <c:numRef>
              <c:f>'[Uganda Excel.xlsx]Sheet1'!$C$6:$I$6</c:f>
              <c:numCache>
                <c:formatCode>General</c:formatCode>
                <c:ptCount val="7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948-4BEF-B786-33BB5A3B65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3511240"/>
        <c:axId val="283510912"/>
      </c:lineChart>
      <c:catAx>
        <c:axId val="28351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510912"/>
        <c:crosses val="autoZero"/>
        <c:auto val="1"/>
        <c:lblAlgn val="ctr"/>
        <c:lblOffset val="100"/>
        <c:noMultiLvlLbl val="0"/>
      </c:catAx>
      <c:valAx>
        <c:axId val="283510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5112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80851709225465"/>
          <c:y val="0.37802302937939203"/>
          <c:w val="0.63389322366145218"/>
          <c:h val="0.19037592075184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50" b="1" i="0" baseline="0" dirty="0" err="1">
                <a:solidFill>
                  <a:schemeClr val="tx1"/>
                </a:solidFill>
                <a:effectLst/>
              </a:rPr>
              <a:t>Bagamoio</a:t>
            </a:r>
            <a:r>
              <a:rPr lang="en-US" sz="1050" b="1" i="0" baseline="0" dirty="0">
                <a:solidFill>
                  <a:schemeClr val="tx1"/>
                </a:solidFill>
                <a:effectLst/>
              </a:rPr>
              <a:t> LARC</a:t>
            </a:r>
            <a:endParaRPr lang="en-US" sz="1050" b="1" dirty="0">
              <a:solidFill>
                <a:schemeClr val="tx1"/>
              </a:solidFill>
              <a:effectLst/>
            </a:endParaRPr>
          </a:p>
          <a:p>
            <a:pPr>
              <a:defRPr sz="1050" b="1">
                <a:solidFill>
                  <a:schemeClr val="tx1"/>
                </a:solidFill>
              </a:defRPr>
            </a:pPr>
            <a:r>
              <a:rPr lang="en-US" sz="1050" b="1" i="0" baseline="0" dirty="0">
                <a:solidFill>
                  <a:schemeClr val="tx1"/>
                </a:solidFill>
                <a:effectLst/>
              </a:rPr>
              <a:t>% of Eligible HIV Patients with Viral Load Ordered</a:t>
            </a:r>
            <a:endParaRPr lang="en-US" sz="1050" b="1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08585534202873"/>
          <c:y val="0.23209350561986714"/>
          <c:w val="0.81220378484546185"/>
          <c:h val="0.40401018663484672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PowerPoint]Sheet1'!$H$2</c:f>
              <c:strCache>
                <c:ptCount val="1"/>
                <c:pt idx="0">
                  <c:v>MCH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'[Chart in Microsoft PowerPoint]Sheet1'!$F$3:$G$12</c:f>
              <c:multiLvlStrCache>
                <c:ptCount val="10"/>
                <c:lvl>
                  <c:pt idx="0">
                    <c:v>Jul</c:v>
                  </c:pt>
                  <c:pt idx="1">
                    <c:v>Aug - Oct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May</c:v>
                  </c:pt>
                  <c:pt idx="9">
                    <c:v>Jun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'[Chart in Microsoft PowerPoint]Sheet1'!$H$3:$H$12</c:f>
              <c:numCache>
                <c:formatCode>0</c:formatCode>
                <c:ptCount val="10"/>
                <c:pt idx="0">
                  <c:v>0</c:v>
                </c:pt>
                <c:pt idx="1">
                  <c:v>85</c:v>
                </c:pt>
                <c:pt idx="2">
                  <c:v>33</c:v>
                </c:pt>
                <c:pt idx="3">
                  <c:v>33</c:v>
                </c:pt>
                <c:pt idx="4">
                  <c:v>45</c:v>
                </c:pt>
                <c:pt idx="5">
                  <c:v>28</c:v>
                </c:pt>
                <c:pt idx="6">
                  <c:v>77</c:v>
                </c:pt>
                <c:pt idx="7">
                  <c:v>95</c:v>
                </c:pt>
                <c:pt idx="8">
                  <c:v>94</c:v>
                </c:pt>
                <c:pt idx="9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7B-4CCE-B046-5AE0C7C48F5B}"/>
            </c:ext>
          </c:extLst>
        </c:ser>
        <c:ser>
          <c:idx val="1"/>
          <c:order val="1"/>
          <c:tx>
            <c:strRef>
              <c:f>'[Chart in Microsoft PowerPoint]Sheet1'!$I$2</c:f>
              <c:strCache>
                <c:ptCount val="1"/>
                <c:pt idx="0">
                  <c:v>CCR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'[Chart in Microsoft PowerPoint]Sheet1'!$F$3:$G$12</c:f>
              <c:multiLvlStrCache>
                <c:ptCount val="10"/>
                <c:lvl>
                  <c:pt idx="0">
                    <c:v>Jul</c:v>
                  </c:pt>
                  <c:pt idx="1">
                    <c:v>Aug - Oct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May</c:v>
                  </c:pt>
                  <c:pt idx="9">
                    <c:v>Jun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'[Chart in Microsoft PowerPoint]Sheet1'!$I$3:$I$12</c:f>
              <c:numCache>
                <c:formatCode>General</c:formatCode>
                <c:ptCount val="10"/>
                <c:pt idx="2" formatCode="0">
                  <c:v>6</c:v>
                </c:pt>
                <c:pt idx="3" formatCode="0">
                  <c:v>0</c:v>
                </c:pt>
                <c:pt idx="4" formatCode="0">
                  <c:v>36</c:v>
                </c:pt>
                <c:pt idx="5" formatCode="0">
                  <c:v>20</c:v>
                </c:pt>
                <c:pt idx="6" formatCode="0">
                  <c:v>27</c:v>
                </c:pt>
                <c:pt idx="7" formatCode="0">
                  <c:v>48</c:v>
                </c:pt>
                <c:pt idx="8" formatCode="0">
                  <c:v>94</c:v>
                </c:pt>
                <c:pt idx="9" formatCode="0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7B-4CCE-B046-5AE0C7C48F5B}"/>
            </c:ext>
          </c:extLst>
        </c:ser>
        <c:ser>
          <c:idx val="2"/>
          <c:order val="2"/>
          <c:tx>
            <c:strRef>
              <c:f>'[Chart in Microsoft PowerPoint]Sheet1'!$J$2</c:f>
              <c:strCache>
                <c:ptCount val="1"/>
                <c:pt idx="0">
                  <c:v>ART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'[Chart in Microsoft PowerPoint]Sheet1'!$F$3:$G$12</c:f>
              <c:multiLvlStrCache>
                <c:ptCount val="10"/>
                <c:lvl>
                  <c:pt idx="0">
                    <c:v>Jul</c:v>
                  </c:pt>
                  <c:pt idx="1">
                    <c:v>Aug - Oct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May</c:v>
                  </c:pt>
                  <c:pt idx="9">
                    <c:v>Jun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'[Chart in Microsoft PowerPoint]Sheet1'!$J$3:$J$12</c:f>
              <c:numCache>
                <c:formatCode>General</c:formatCode>
                <c:ptCount val="10"/>
                <c:pt idx="2" formatCode="0">
                  <c:v>74</c:v>
                </c:pt>
                <c:pt idx="3" formatCode="0">
                  <c:v>78</c:v>
                </c:pt>
                <c:pt idx="4" formatCode="0">
                  <c:v>99</c:v>
                </c:pt>
                <c:pt idx="5" formatCode="0">
                  <c:v>98</c:v>
                </c:pt>
                <c:pt idx="6" formatCode="0">
                  <c:v>100</c:v>
                </c:pt>
                <c:pt idx="7" formatCode="0">
                  <c:v>100</c:v>
                </c:pt>
                <c:pt idx="8" formatCode="0">
                  <c:v>100</c:v>
                </c:pt>
                <c:pt idx="9" formatCode="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7B-4CCE-B046-5AE0C7C48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1180432"/>
        <c:axId val="261180824"/>
      </c:lineChart>
      <c:catAx>
        <c:axId val="261180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dirty="0">
                    <a:solidFill>
                      <a:schemeClr val="tx1"/>
                    </a:solidFill>
                  </a:rPr>
                  <a:t>Month</a:t>
                </a:r>
              </a:p>
            </c:rich>
          </c:tx>
          <c:layout>
            <c:manualLayout>
              <c:xMode val="edge"/>
              <c:yMode val="edge"/>
              <c:x val="0.48420511341474937"/>
              <c:y val="0.757548881031797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180824"/>
        <c:crossesAt val="0"/>
        <c:auto val="1"/>
        <c:lblAlgn val="ctr"/>
        <c:lblOffset val="100"/>
        <c:noMultiLvlLbl val="0"/>
      </c:catAx>
      <c:valAx>
        <c:axId val="2611808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i="0" baseline="0" dirty="0">
                    <a:solidFill>
                      <a:schemeClr val="tx1"/>
                    </a:solidFill>
                    <a:effectLst/>
                  </a:rPr>
                  <a:t>% of Eligible Patients with VL Ordered</a:t>
                </a:r>
                <a:endParaRPr lang="en-US" sz="9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0566186865781709E-2"/>
              <c:y val="4.23936199394663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1804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69525480524685"/>
          <c:y val="0.88460552817141092"/>
          <c:w val="0.48417200138642669"/>
          <c:h val="9.5053235577943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39452963116453E-2"/>
          <c:y val="0.17057813597811053"/>
          <c:w val="0.93873214730346899"/>
          <c:h val="0.7386118192738742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PowerPoint]Sheet2'!$D$99</c:f>
              <c:strCache>
                <c:ptCount val="1"/>
                <c:pt idx="0">
                  <c:v>% missed appointments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PowerPoint]Sheet2'!$C$100:$C$112</c:f>
              <c:strCache>
                <c:ptCount val="13"/>
                <c:pt idx="0">
                  <c:v>Jul-18</c:v>
                </c:pt>
                <c:pt idx="1">
                  <c:v>Aug-18</c:v>
                </c:pt>
                <c:pt idx="2">
                  <c:v>Sep-18</c:v>
                </c:pt>
                <c:pt idx="3">
                  <c:v>Oct-18</c:v>
                </c:pt>
                <c:pt idx="4">
                  <c:v>Nov-18</c:v>
                </c:pt>
                <c:pt idx="5">
                  <c:v>1st 2 weeks Dec 18</c:v>
                </c:pt>
                <c:pt idx="6">
                  <c:v>2nd 2 weeks Dec 18</c:v>
                </c:pt>
                <c:pt idx="7">
                  <c:v>1st 2 Weeks Jan 19</c:v>
                </c:pt>
                <c:pt idx="8">
                  <c:v>2nd 2 Weeks Jan 19</c:v>
                </c:pt>
                <c:pt idx="9">
                  <c:v>1st 2 Weeks Feb 19</c:v>
                </c:pt>
                <c:pt idx="10">
                  <c:v>2nd 2 Weeks Feb 19</c:v>
                </c:pt>
                <c:pt idx="11">
                  <c:v>1st 2 Weeks Mar 19</c:v>
                </c:pt>
                <c:pt idx="12">
                  <c:v>2nd 2 weeks Mar 19</c:v>
                </c:pt>
              </c:strCache>
            </c:strRef>
          </c:cat>
          <c:val>
            <c:numRef>
              <c:f>'[Chart in Microsoft PowerPoint]Sheet2'!$D$100:$D$112</c:f>
              <c:numCache>
                <c:formatCode>0%</c:formatCode>
                <c:ptCount val="13"/>
                <c:pt idx="0">
                  <c:v>0.18</c:v>
                </c:pt>
                <c:pt idx="1">
                  <c:v>0.27</c:v>
                </c:pt>
                <c:pt idx="2">
                  <c:v>0.21</c:v>
                </c:pt>
                <c:pt idx="3">
                  <c:v>0.25</c:v>
                </c:pt>
                <c:pt idx="4">
                  <c:v>0.17</c:v>
                </c:pt>
                <c:pt idx="5">
                  <c:v>0.17</c:v>
                </c:pt>
                <c:pt idx="6">
                  <c:v>0.15</c:v>
                </c:pt>
                <c:pt idx="7">
                  <c:v>0.08</c:v>
                </c:pt>
                <c:pt idx="8">
                  <c:v>0.06</c:v>
                </c:pt>
                <c:pt idx="9">
                  <c:v>0.04</c:v>
                </c:pt>
                <c:pt idx="10">
                  <c:v>0.04</c:v>
                </c:pt>
                <c:pt idx="11">
                  <c:v>0.03</c:v>
                </c:pt>
                <c:pt idx="12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15-41BF-A0F6-6D02F75F945D}"/>
            </c:ext>
          </c:extLst>
        </c:ser>
        <c:ser>
          <c:idx val="1"/>
          <c:order val="1"/>
          <c:tx>
            <c:strRef>
              <c:f>'[Chart in Microsoft PowerPoint]Sheet2'!$E$99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'[Chart in Microsoft PowerPoint]Sheet2'!$C$100:$C$112</c:f>
              <c:strCache>
                <c:ptCount val="13"/>
                <c:pt idx="0">
                  <c:v>Jul-18</c:v>
                </c:pt>
                <c:pt idx="1">
                  <c:v>Aug-18</c:v>
                </c:pt>
                <c:pt idx="2">
                  <c:v>Sep-18</c:v>
                </c:pt>
                <c:pt idx="3">
                  <c:v>Oct-18</c:v>
                </c:pt>
                <c:pt idx="4">
                  <c:v>Nov-18</c:v>
                </c:pt>
                <c:pt idx="5">
                  <c:v>1st 2 weeks Dec 18</c:v>
                </c:pt>
                <c:pt idx="6">
                  <c:v>2nd 2 weeks Dec 18</c:v>
                </c:pt>
                <c:pt idx="7">
                  <c:v>1st 2 Weeks Jan 19</c:v>
                </c:pt>
                <c:pt idx="8">
                  <c:v>2nd 2 Weeks Jan 19</c:v>
                </c:pt>
                <c:pt idx="9">
                  <c:v>1st 2 Weeks Feb 19</c:v>
                </c:pt>
                <c:pt idx="10">
                  <c:v>2nd 2 Weeks Feb 19</c:v>
                </c:pt>
                <c:pt idx="11">
                  <c:v>1st 2 Weeks Mar 19</c:v>
                </c:pt>
                <c:pt idx="12">
                  <c:v>2nd 2 weeks Mar 19</c:v>
                </c:pt>
              </c:strCache>
            </c:strRef>
          </c:cat>
          <c:val>
            <c:numRef>
              <c:f>'[Chart in Microsoft PowerPoint]Sheet2'!$E$100:$E$112</c:f>
              <c:numCache>
                <c:formatCode>0%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15-41BF-A0F6-6D02F75F945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0660632"/>
        <c:axId val="231937128"/>
      </c:lineChart>
      <c:catAx>
        <c:axId val="23066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937128"/>
        <c:crosses val="autoZero"/>
        <c:auto val="1"/>
        <c:lblAlgn val="ctr"/>
        <c:lblOffset val="100"/>
        <c:noMultiLvlLbl val="0"/>
      </c:catAx>
      <c:valAx>
        <c:axId val="231937128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6606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3009278445457492E-2"/>
          <c:y val="5.3097341432838032E-3"/>
          <c:w val="0.52252699001121694"/>
          <c:h val="8.7013501355040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41607569136449"/>
          <c:y val="0.14117854497271692"/>
          <c:w val="0.89553036409467845"/>
          <c:h val="0.66282003515383359"/>
        </c:manualLayout>
      </c:layout>
      <c:lineChart>
        <c:grouping val="standard"/>
        <c:varyColors val="0"/>
        <c:ser>
          <c:idx val="0"/>
          <c:order val="0"/>
          <c:tx>
            <c:strRef>
              <c:f>Sheet2!$D$99</c:f>
              <c:strCache>
                <c:ptCount val="1"/>
                <c:pt idx="0">
                  <c:v>% hard copy results on patient files</c:v>
                </c:pt>
              </c:strCache>
            </c:strRef>
          </c:tx>
          <c:spPr>
            <a:ln w="28575" cap="flat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Sheet2!$C$100:$C$114</c:f>
              <c:strCache>
                <c:ptCount val="15"/>
                <c:pt idx="0">
                  <c:v>Jul-18</c:v>
                </c:pt>
                <c:pt idx="1">
                  <c:v>Aug-18</c:v>
                </c:pt>
                <c:pt idx="2">
                  <c:v>Sep-18</c:v>
                </c:pt>
                <c:pt idx="3">
                  <c:v>1-14th Oct 2018</c:v>
                </c:pt>
                <c:pt idx="4">
                  <c:v>15-31st Oct 2018</c:v>
                </c:pt>
                <c:pt idx="5">
                  <c:v>1-14th Nov 2018</c:v>
                </c:pt>
                <c:pt idx="6">
                  <c:v>15-31st Nov 2018</c:v>
                </c:pt>
                <c:pt idx="7">
                  <c:v>1-14th Dec 2018</c:v>
                </c:pt>
                <c:pt idx="8">
                  <c:v>15-31st Dec 2018</c:v>
                </c:pt>
                <c:pt idx="9">
                  <c:v>1-14th Jan 2019</c:v>
                </c:pt>
                <c:pt idx="10">
                  <c:v>15-31st Jan 2019</c:v>
                </c:pt>
                <c:pt idx="11">
                  <c:v>1-14th Feb 2019</c:v>
                </c:pt>
                <c:pt idx="12">
                  <c:v>15-28th Feb 2019</c:v>
                </c:pt>
                <c:pt idx="13">
                  <c:v>1-14th Mar 2019</c:v>
                </c:pt>
                <c:pt idx="14">
                  <c:v>15-30 Mar 2019</c:v>
                </c:pt>
              </c:strCache>
            </c:strRef>
          </c:cat>
          <c:val>
            <c:numRef>
              <c:f>Sheet2!$D$100:$D$114</c:f>
              <c:numCache>
                <c:formatCode>0%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0.12</c:v>
                </c:pt>
                <c:pt idx="4">
                  <c:v>0.4</c:v>
                </c:pt>
                <c:pt idx="5">
                  <c:v>0.51</c:v>
                </c:pt>
                <c:pt idx="6">
                  <c:v>0.65</c:v>
                </c:pt>
                <c:pt idx="7">
                  <c:v>0.72</c:v>
                </c:pt>
                <c:pt idx="8">
                  <c:v>0.78</c:v>
                </c:pt>
                <c:pt idx="9">
                  <c:v>0.82</c:v>
                </c:pt>
                <c:pt idx="10">
                  <c:v>0.85</c:v>
                </c:pt>
                <c:pt idx="11">
                  <c:v>0.87</c:v>
                </c:pt>
                <c:pt idx="12">
                  <c:v>0.9</c:v>
                </c:pt>
                <c:pt idx="13">
                  <c:v>0.95</c:v>
                </c:pt>
                <c:pt idx="14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6E-41A0-9C20-BE1959F16811}"/>
            </c:ext>
          </c:extLst>
        </c:ser>
        <c:ser>
          <c:idx val="1"/>
          <c:order val="1"/>
          <c:tx>
            <c:strRef>
              <c:f>Sheet2!$E$99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Sheet2!$C$100:$C$114</c:f>
              <c:strCache>
                <c:ptCount val="15"/>
                <c:pt idx="0">
                  <c:v>Jul-18</c:v>
                </c:pt>
                <c:pt idx="1">
                  <c:v>Aug-18</c:v>
                </c:pt>
                <c:pt idx="2">
                  <c:v>Sep-18</c:v>
                </c:pt>
                <c:pt idx="3">
                  <c:v>1-14th Oct 2018</c:v>
                </c:pt>
                <c:pt idx="4">
                  <c:v>15-31st Oct 2018</c:v>
                </c:pt>
                <c:pt idx="5">
                  <c:v>1-14th Nov 2018</c:v>
                </c:pt>
                <c:pt idx="6">
                  <c:v>15-31st Nov 2018</c:v>
                </c:pt>
                <c:pt idx="7">
                  <c:v>1-14th Dec 2018</c:v>
                </c:pt>
                <c:pt idx="8">
                  <c:v>15-31st Dec 2018</c:v>
                </c:pt>
                <c:pt idx="9">
                  <c:v>1-14th Jan 2019</c:v>
                </c:pt>
                <c:pt idx="10">
                  <c:v>15-31st Jan 2019</c:v>
                </c:pt>
                <c:pt idx="11">
                  <c:v>1-14th Feb 2019</c:v>
                </c:pt>
                <c:pt idx="12">
                  <c:v>15-28th Feb 2019</c:v>
                </c:pt>
                <c:pt idx="13">
                  <c:v>1-14th Mar 2019</c:v>
                </c:pt>
                <c:pt idx="14">
                  <c:v>15-30 Mar 2019</c:v>
                </c:pt>
              </c:strCache>
            </c:strRef>
          </c:cat>
          <c:val>
            <c:numRef>
              <c:f>Sheet2!$E$100:$E$114</c:f>
              <c:numCache>
                <c:formatCode>0%</c:formatCode>
                <c:ptCount val="15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6E-41A0-9C20-BE1959F1681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24449264"/>
        <c:axId val="624449656"/>
      </c:lineChart>
      <c:catAx>
        <c:axId val="62444926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449656"/>
        <c:crosses val="autoZero"/>
        <c:auto val="1"/>
        <c:lblAlgn val="ctr"/>
        <c:lblOffset val="100"/>
        <c:noMultiLvlLbl val="0"/>
      </c:catAx>
      <c:valAx>
        <c:axId val="6244496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449264"/>
        <c:crosses val="autoZero"/>
        <c:crossBetween val="between"/>
        <c:majorUnit val="0.1"/>
      </c:valAx>
      <c:spPr>
        <a:noFill/>
        <a:ln cap="sq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57040318773895E-2"/>
          <c:y val="0.13218129483145077"/>
          <c:w val="0.9289463988012483"/>
          <c:h val="0.78941145692156367"/>
        </c:manualLayout>
      </c:layout>
      <c:lineChart>
        <c:grouping val="standard"/>
        <c:varyColors val="0"/>
        <c:ser>
          <c:idx val="0"/>
          <c:order val="0"/>
          <c:tx>
            <c:strRef>
              <c:f>'[Chart 2 in Microsoft PowerPoint]Sheet1'!$F$4</c:f>
              <c:strCache>
                <c:ptCount val="1"/>
                <c:pt idx="0">
                  <c:v>EAC attendance beyond 30 days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PowerPoint]Sheet1'!$E$5:$E$19</c:f>
              <c:strCache>
                <c:ptCount val="1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'[Chart 2 in Microsoft PowerPoint]Sheet1'!$F$5:$F$19</c:f>
              <c:numCache>
                <c:formatCode>0%</c:formatCode>
                <c:ptCount val="15"/>
                <c:pt idx="0">
                  <c:v>0.72</c:v>
                </c:pt>
                <c:pt idx="1">
                  <c:v>0.46600000000000003</c:v>
                </c:pt>
                <c:pt idx="2">
                  <c:v>0.5</c:v>
                </c:pt>
                <c:pt idx="3">
                  <c:v>0.66600000000000004</c:v>
                </c:pt>
                <c:pt idx="4">
                  <c:v>0.6</c:v>
                </c:pt>
                <c:pt idx="5">
                  <c:v>0.33300000000000002</c:v>
                </c:pt>
                <c:pt idx="6">
                  <c:v>0.375</c:v>
                </c:pt>
                <c:pt idx="7">
                  <c:v>0.2</c:v>
                </c:pt>
                <c:pt idx="8">
                  <c:v>0.09</c:v>
                </c:pt>
                <c:pt idx="9">
                  <c:v>0.1</c:v>
                </c:pt>
                <c:pt idx="10">
                  <c:v>0.1</c:v>
                </c:pt>
                <c:pt idx="11">
                  <c:v>0.08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9A-4D76-9062-F769CBCE662E}"/>
            </c:ext>
          </c:extLst>
        </c:ser>
        <c:ser>
          <c:idx val="1"/>
          <c:order val="1"/>
          <c:tx>
            <c:strRef>
              <c:f>'[Chart 2 in Microsoft PowerPoint]Sheet1'!$G$4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'[Chart 2 in Microsoft PowerPoint]Sheet1'!$E$5:$E$19</c:f>
              <c:strCache>
                <c:ptCount val="1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'[Chart 2 in Microsoft PowerPoint]Sheet1'!$G$5:$G$19</c:f>
              <c:numCache>
                <c:formatCode>0%</c:formatCode>
                <c:ptCount val="1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9A-4D76-9062-F769CBCE662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89702960"/>
        <c:axId val="489696400"/>
      </c:lineChart>
      <c:catAx>
        <c:axId val="48970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696400"/>
        <c:crosses val="autoZero"/>
        <c:auto val="1"/>
        <c:lblAlgn val="ctr"/>
        <c:lblOffset val="100"/>
        <c:noMultiLvlLbl val="0"/>
      </c:catAx>
      <c:valAx>
        <c:axId val="4896964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70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216962695208511E-2"/>
          <c:y val="0"/>
          <c:w val="0.62207427671721371"/>
          <c:h val="8.7976040661444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B149D-EA2B-44EB-A648-1B2E15BA7B3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2FEE586-8FD1-482C-A459-6D97FBB63A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QI 101: Introduction to Health Care Improvement</a:t>
          </a:r>
        </a:p>
      </dgm:t>
    </dgm:pt>
    <dgm:pt modelId="{C74070A5-4A49-4250-8E1E-9E2556075F1F}" type="parTrans" cxnId="{9A93322D-9F74-44A4-B795-579628070E00}">
      <dgm:prSet/>
      <dgm:spPr/>
      <dgm:t>
        <a:bodyPr/>
        <a:lstStyle/>
        <a:p>
          <a:endParaRPr lang="en-US"/>
        </a:p>
      </dgm:t>
    </dgm:pt>
    <dgm:pt modelId="{0F3D1C84-C1B1-45A7-9FB0-5F58CA23A7BD}" type="sibTrans" cxnId="{9A93322D-9F74-44A4-B795-579628070E00}">
      <dgm:prSet/>
      <dgm:spPr/>
      <dgm:t>
        <a:bodyPr/>
        <a:lstStyle/>
        <a:p>
          <a:endParaRPr lang="en-US"/>
        </a:p>
      </dgm:t>
    </dgm:pt>
    <dgm:pt modelId="{86518978-6F2B-43B8-ADB7-44E99A1485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QI 102: How to Improve with the Model of Improvement</a:t>
          </a:r>
        </a:p>
      </dgm:t>
    </dgm:pt>
    <dgm:pt modelId="{B6755D59-35EA-4EE5-AA59-FA412F5B6B14}" type="parTrans" cxnId="{BD5B877A-5287-4A3B-99D1-4FB650E13226}">
      <dgm:prSet/>
      <dgm:spPr/>
      <dgm:t>
        <a:bodyPr/>
        <a:lstStyle/>
        <a:p>
          <a:endParaRPr lang="en-US"/>
        </a:p>
      </dgm:t>
    </dgm:pt>
    <dgm:pt modelId="{A74C6379-2A18-48F1-828B-2ACBAB8B9507}" type="sibTrans" cxnId="{BD5B877A-5287-4A3B-99D1-4FB650E13226}">
      <dgm:prSet/>
      <dgm:spPr/>
      <dgm:t>
        <a:bodyPr/>
        <a:lstStyle/>
        <a:p>
          <a:endParaRPr lang="en-US"/>
        </a:p>
      </dgm:t>
    </dgm:pt>
    <dgm:pt modelId="{F8BF395E-E7CE-4518-9965-599E45665F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QI 103: Testing and Measuring Changes with PDSA Cycles</a:t>
          </a:r>
        </a:p>
      </dgm:t>
    </dgm:pt>
    <dgm:pt modelId="{906354DF-9325-4EA5-A7B5-35ED9AA0DF84}" type="parTrans" cxnId="{78AA7DF1-9969-40FC-A5F2-FB2F41622A4B}">
      <dgm:prSet/>
      <dgm:spPr/>
      <dgm:t>
        <a:bodyPr/>
        <a:lstStyle/>
        <a:p>
          <a:endParaRPr lang="en-US"/>
        </a:p>
      </dgm:t>
    </dgm:pt>
    <dgm:pt modelId="{B568DA6F-1B40-4D93-8283-43B1CD747374}" type="sibTrans" cxnId="{78AA7DF1-9969-40FC-A5F2-FB2F41622A4B}">
      <dgm:prSet/>
      <dgm:spPr/>
      <dgm:t>
        <a:bodyPr/>
        <a:lstStyle/>
        <a:p>
          <a:endParaRPr lang="en-US"/>
        </a:p>
      </dgm:t>
    </dgm:pt>
    <dgm:pt modelId="{5E158F57-22F0-45F1-A429-BE2D9CF83B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QI 104: Integrating data: Run Charts, Control Charts, and other Measurement Tools</a:t>
          </a:r>
        </a:p>
      </dgm:t>
    </dgm:pt>
    <dgm:pt modelId="{749B1C07-25AF-434C-A014-A10A149DFAFB}" type="parTrans" cxnId="{7434DE3C-F090-4B24-9C84-87E776A20196}">
      <dgm:prSet/>
      <dgm:spPr/>
      <dgm:t>
        <a:bodyPr/>
        <a:lstStyle/>
        <a:p>
          <a:endParaRPr lang="en-US"/>
        </a:p>
      </dgm:t>
    </dgm:pt>
    <dgm:pt modelId="{D832D5B0-2FFB-4008-8FA2-4EB8C67A9024}" type="sibTrans" cxnId="{7434DE3C-F090-4B24-9C84-87E776A20196}">
      <dgm:prSet/>
      <dgm:spPr/>
      <dgm:t>
        <a:bodyPr/>
        <a:lstStyle/>
        <a:p>
          <a:endParaRPr lang="en-US"/>
        </a:p>
      </dgm:t>
    </dgm:pt>
    <dgm:pt modelId="{D309BE30-908D-451A-B60A-C434050F43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QI 105: Leading Quality Improvement</a:t>
          </a:r>
        </a:p>
      </dgm:t>
    </dgm:pt>
    <dgm:pt modelId="{2914F1CE-D6E6-42E7-AE97-C23D28FD52FA}" type="parTrans" cxnId="{D5930788-2B42-4D91-9A70-C67AAE8636B8}">
      <dgm:prSet/>
      <dgm:spPr/>
      <dgm:t>
        <a:bodyPr/>
        <a:lstStyle/>
        <a:p>
          <a:endParaRPr lang="en-US"/>
        </a:p>
      </dgm:t>
    </dgm:pt>
    <dgm:pt modelId="{BDE714C9-25DB-4899-B91E-8DEB417B9870}" type="sibTrans" cxnId="{D5930788-2B42-4D91-9A70-C67AAE8636B8}">
      <dgm:prSet/>
      <dgm:spPr/>
      <dgm:t>
        <a:bodyPr/>
        <a:lstStyle/>
        <a:p>
          <a:endParaRPr lang="en-US"/>
        </a:p>
      </dgm:t>
    </dgm:pt>
    <dgm:pt modelId="{C054B693-31C1-41C7-B17F-3153654502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QI 201: Planning for Spread, From Local Improvement to System-wide  Change</a:t>
          </a:r>
        </a:p>
      </dgm:t>
    </dgm:pt>
    <dgm:pt modelId="{E0E5DCD9-87DB-4F00-9192-6BE62E11D6CB}" type="parTrans" cxnId="{AC8D783C-A37E-4DAC-9451-4B5096C49214}">
      <dgm:prSet/>
      <dgm:spPr/>
      <dgm:t>
        <a:bodyPr/>
        <a:lstStyle/>
        <a:p>
          <a:endParaRPr lang="en-US"/>
        </a:p>
      </dgm:t>
    </dgm:pt>
    <dgm:pt modelId="{F96294DC-7C1D-4AEC-9EBE-8DA5F06CBC05}" type="sibTrans" cxnId="{AC8D783C-A37E-4DAC-9451-4B5096C49214}">
      <dgm:prSet/>
      <dgm:spPr/>
      <dgm:t>
        <a:bodyPr/>
        <a:lstStyle/>
        <a:p>
          <a:endParaRPr lang="en-US"/>
        </a:p>
      </dgm:t>
    </dgm:pt>
    <dgm:pt modelId="{2E49D32B-02CC-49E9-8F2F-10B758EBB10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 101: Introduction to </a:t>
          </a:r>
          <a:r>
            <a:rPr lang="en-US" dirty="0" err="1"/>
            <a:t>Helath</a:t>
          </a:r>
          <a:r>
            <a:rPr lang="en-US" dirty="0"/>
            <a:t> Care Leadership</a:t>
          </a:r>
        </a:p>
      </dgm:t>
    </dgm:pt>
    <dgm:pt modelId="{8E7F9997-4B46-46A2-B293-EFE1DE540DD6}" type="parTrans" cxnId="{5153BFBD-18F3-4E4B-8E0C-AC135DF11CD3}">
      <dgm:prSet/>
      <dgm:spPr/>
      <dgm:t>
        <a:bodyPr/>
        <a:lstStyle/>
        <a:p>
          <a:endParaRPr lang="en-US"/>
        </a:p>
      </dgm:t>
    </dgm:pt>
    <dgm:pt modelId="{D802A2CB-7C40-4CB5-9C6A-0781E4264BFB}" type="sibTrans" cxnId="{5153BFBD-18F3-4E4B-8E0C-AC135DF11CD3}">
      <dgm:prSet/>
      <dgm:spPr/>
      <dgm:t>
        <a:bodyPr/>
        <a:lstStyle/>
        <a:p>
          <a:endParaRPr lang="en-US"/>
        </a:p>
      </dgm:t>
    </dgm:pt>
    <dgm:pt modelId="{2C5E94B5-42ED-41F4-9E06-557B818D16D2}" type="pres">
      <dgm:prSet presAssocID="{9B9B149D-EA2B-44EB-A648-1B2E15BA7B33}" presName="root" presStyleCnt="0">
        <dgm:presLayoutVars>
          <dgm:dir/>
          <dgm:resizeHandles val="exact"/>
        </dgm:presLayoutVars>
      </dgm:prSet>
      <dgm:spPr/>
    </dgm:pt>
    <dgm:pt modelId="{23C880AA-8A7F-4C16-8773-A57EF9AE00A5}" type="pres">
      <dgm:prSet presAssocID="{32FEE586-8FD1-482C-A459-6D97FBB63ACA}" presName="compNode" presStyleCnt="0"/>
      <dgm:spPr/>
    </dgm:pt>
    <dgm:pt modelId="{F769BDD2-F795-4FFF-8948-78AEEBA93C18}" type="pres">
      <dgm:prSet presAssocID="{32FEE586-8FD1-482C-A459-6D97FBB63ACA}" presName="bgRect" presStyleLbl="bgShp" presStyleIdx="0" presStyleCnt="7"/>
      <dgm:spPr/>
    </dgm:pt>
    <dgm:pt modelId="{676908EC-CDD3-4E16-A8E0-3688F611A55F}" type="pres">
      <dgm:prSet presAssocID="{32FEE586-8FD1-482C-A459-6D97FBB63AC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3F2B6E9-8F17-49D9-863C-7BFB751E1D88}" type="pres">
      <dgm:prSet presAssocID="{32FEE586-8FD1-482C-A459-6D97FBB63ACA}" presName="spaceRect" presStyleCnt="0"/>
      <dgm:spPr/>
    </dgm:pt>
    <dgm:pt modelId="{B7A9DF3E-7490-4A62-A400-1D922A7465A4}" type="pres">
      <dgm:prSet presAssocID="{32FEE586-8FD1-482C-A459-6D97FBB63ACA}" presName="parTx" presStyleLbl="revTx" presStyleIdx="0" presStyleCnt="7">
        <dgm:presLayoutVars>
          <dgm:chMax val="0"/>
          <dgm:chPref val="0"/>
        </dgm:presLayoutVars>
      </dgm:prSet>
      <dgm:spPr/>
    </dgm:pt>
    <dgm:pt modelId="{8A8E896C-F158-4E5B-918A-992B496AFD81}" type="pres">
      <dgm:prSet presAssocID="{0F3D1C84-C1B1-45A7-9FB0-5F58CA23A7BD}" presName="sibTrans" presStyleCnt="0"/>
      <dgm:spPr/>
    </dgm:pt>
    <dgm:pt modelId="{64E00D12-4A61-411B-B7AA-0D3BF91EE665}" type="pres">
      <dgm:prSet presAssocID="{86518978-6F2B-43B8-ADB7-44E99A1485C1}" presName="compNode" presStyleCnt="0"/>
      <dgm:spPr/>
    </dgm:pt>
    <dgm:pt modelId="{B85FAC2D-CE70-41D7-8DEF-7BEE342BB76C}" type="pres">
      <dgm:prSet presAssocID="{86518978-6F2B-43B8-ADB7-44E99A1485C1}" presName="bgRect" presStyleLbl="bgShp" presStyleIdx="1" presStyleCnt="7"/>
      <dgm:spPr/>
    </dgm:pt>
    <dgm:pt modelId="{75CC460D-A5FE-473E-B8FA-A4762B45DADA}" type="pres">
      <dgm:prSet presAssocID="{86518978-6F2B-43B8-ADB7-44E99A1485C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1D97BD1-E01D-4FC4-826F-EDBAD22328A2}" type="pres">
      <dgm:prSet presAssocID="{86518978-6F2B-43B8-ADB7-44E99A1485C1}" presName="spaceRect" presStyleCnt="0"/>
      <dgm:spPr/>
    </dgm:pt>
    <dgm:pt modelId="{DD83EE1A-936A-40CE-BB87-3312CF5AC2F3}" type="pres">
      <dgm:prSet presAssocID="{86518978-6F2B-43B8-ADB7-44E99A1485C1}" presName="parTx" presStyleLbl="revTx" presStyleIdx="1" presStyleCnt="7">
        <dgm:presLayoutVars>
          <dgm:chMax val="0"/>
          <dgm:chPref val="0"/>
        </dgm:presLayoutVars>
      </dgm:prSet>
      <dgm:spPr/>
    </dgm:pt>
    <dgm:pt modelId="{4A7EBA84-8F4D-493F-B71D-CA372C32228E}" type="pres">
      <dgm:prSet presAssocID="{A74C6379-2A18-48F1-828B-2ACBAB8B9507}" presName="sibTrans" presStyleCnt="0"/>
      <dgm:spPr/>
    </dgm:pt>
    <dgm:pt modelId="{D0EE06E5-1AC9-4A55-B4E8-4E6A1B20A41D}" type="pres">
      <dgm:prSet presAssocID="{F8BF395E-E7CE-4518-9965-599E45665F2E}" presName="compNode" presStyleCnt="0"/>
      <dgm:spPr/>
    </dgm:pt>
    <dgm:pt modelId="{ADED5A60-FBA1-4EE2-BB86-D691A58B7E81}" type="pres">
      <dgm:prSet presAssocID="{F8BF395E-E7CE-4518-9965-599E45665F2E}" presName="bgRect" presStyleLbl="bgShp" presStyleIdx="2" presStyleCnt="7"/>
      <dgm:spPr/>
    </dgm:pt>
    <dgm:pt modelId="{6098DCDD-5C1A-4284-8B8D-8AD6030236B7}" type="pres">
      <dgm:prSet presAssocID="{F8BF395E-E7CE-4518-9965-599E45665F2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EFE0380-AB73-48BA-892B-4E3FEBEC5F09}" type="pres">
      <dgm:prSet presAssocID="{F8BF395E-E7CE-4518-9965-599E45665F2E}" presName="spaceRect" presStyleCnt="0"/>
      <dgm:spPr/>
    </dgm:pt>
    <dgm:pt modelId="{EB23C2D1-04E8-434E-9CB1-73A473D200F9}" type="pres">
      <dgm:prSet presAssocID="{F8BF395E-E7CE-4518-9965-599E45665F2E}" presName="parTx" presStyleLbl="revTx" presStyleIdx="2" presStyleCnt="7">
        <dgm:presLayoutVars>
          <dgm:chMax val="0"/>
          <dgm:chPref val="0"/>
        </dgm:presLayoutVars>
      </dgm:prSet>
      <dgm:spPr/>
    </dgm:pt>
    <dgm:pt modelId="{84A230A9-593C-43FC-84C3-BF1BB89DE3ED}" type="pres">
      <dgm:prSet presAssocID="{B568DA6F-1B40-4D93-8283-43B1CD747374}" presName="sibTrans" presStyleCnt="0"/>
      <dgm:spPr/>
    </dgm:pt>
    <dgm:pt modelId="{9FE63A25-1762-4B7D-A383-AF9CF86CBD7C}" type="pres">
      <dgm:prSet presAssocID="{5E158F57-22F0-45F1-A429-BE2D9CF83B8E}" presName="compNode" presStyleCnt="0"/>
      <dgm:spPr/>
    </dgm:pt>
    <dgm:pt modelId="{FFA88CF8-EE2B-4882-83F0-F79C01A565AC}" type="pres">
      <dgm:prSet presAssocID="{5E158F57-22F0-45F1-A429-BE2D9CF83B8E}" presName="bgRect" presStyleLbl="bgShp" presStyleIdx="3" presStyleCnt="7"/>
      <dgm:spPr/>
    </dgm:pt>
    <dgm:pt modelId="{3D93F6F3-E9BD-44A6-8D3B-A649B05236A6}" type="pres">
      <dgm:prSet presAssocID="{5E158F57-22F0-45F1-A429-BE2D9CF83B8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47C33DF-7CD4-4FE2-B06E-B8E5D1A85845}" type="pres">
      <dgm:prSet presAssocID="{5E158F57-22F0-45F1-A429-BE2D9CF83B8E}" presName="spaceRect" presStyleCnt="0"/>
      <dgm:spPr/>
    </dgm:pt>
    <dgm:pt modelId="{C605DB82-17DA-4788-BF32-400F1C028D52}" type="pres">
      <dgm:prSet presAssocID="{5E158F57-22F0-45F1-A429-BE2D9CF83B8E}" presName="parTx" presStyleLbl="revTx" presStyleIdx="3" presStyleCnt="7">
        <dgm:presLayoutVars>
          <dgm:chMax val="0"/>
          <dgm:chPref val="0"/>
        </dgm:presLayoutVars>
      </dgm:prSet>
      <dgm:spPr/>
    </dgm:pt>
    <dgm:pt modelId="{17E9213F-76A2-44C0-A678-8666C5F5196C}" type="pres">
      <dgm:prSet presAssocID="{D832D5B0-2FFB-4008-8FA2-4EB8C67A9024}" presName="sibTrans" presStyleCnt="0"/>
      <dgm:spPr/>
    </dgm:pt>
    <dgm:pt modelId="{C24B52CD-18C9-4CB2-88F8-5833F84A2357}" type="pres">
      <dgm:prSet presAssocID="{D309BE30-908D-451A-B60A-C434050F4379}" presName="compNode" presStyleCnt="0"/>
      <dgm:spPr/>
    </dgm:pt>
    <dgm:pt modelId="{B0DEA462-ED34-4230-8876-828C96AB95B3}" type="pres">
      <dgm:prSet presAssocID="{D309BE30-908D-451A-B60A-C434050F4379}" presName="bgRect" presStyleLbl="bgShp" presStyleIdx="4" presStyleCnt="7"/>
      <dgm:spPr/>
    </dgm:pt>
    <dgm:pt modelId="{09FEBC99-7A43-42DA-8EB7-65E8E6C2E228}" type="pres">
      <dgm:prSet presAssocID="{D309BE30-908D-451A-B60A-C434050F437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548D2998-89D7-4408-AAE6-8EC9468F7A58}" type="pres">
      <dgm:prSet presAssocID="{D309BE30-908D-451A-B60A-C434050F4379}" presName="spaceRect" presStyleCnt="0"/>
      <dgm:spPr/>
    </dgm:pt>
    <dgm:pt modelId="{D7FA8092-470E-41F7-8F5D-29D5A5CC1206}" type="pres">
      <dgm:prSet presAssocID="{D309BE30-908D-451A-B60A-C434050F4379}" presName="parTx" presStyleLbl="revTx" presStyleIdx="4" presStyleCnt="7">
        <dgm:presLayoutVars>
          <dgm:chMax val="0"/>
          <dgm:chPref val="0"/>
        </dgm:presLayoutVars>
      </dgm:prSet>
      <dgm:spPr/>
    </dgm:pt>
    <dgm:pt modelId="{EDCEA1D0-64B6-4B23-B4F4-41F5D084D20A}" type="pres">
      <dgm:prSet presAssocID="{BDE714C9-25DB-4899-B91E-8DEB417B9870}" presName="sibTrans" presStyleCnt="0"/>
      <dgm:spPr/>
    </dgm:pt>
    <dgm:pt modelId="{52E9E889-C42F-40F9-8EA5-F27B25FDB0BD}" type="pres">
      <dgm:prSet presAssocID="{C054B693-31C1-41C7-B17F-3153654502C5}" presName="compNode" presStyleCnt="0"/>
      <dgm:spPr/>
    </dgm:pt>
    <dgm:pt modelId="{CF83DEDB-6E77-4F97-9ED4-D45F44E087FF}" type="pres">
      <dgm:prSet presAssocID="{C054B693-31C1-41C7-B17F-3153654502C5}" presName="bgRect" presStyleLbl="bgShp" presStyleIdx="5" presStyleCnt="7"/>
      <dgm:spPr/>
    </dgm:pt>
    <dgm:pt modelId="{F70902EC-96CF-4935-99DD-08C33DE56AFC}" type="pres">
      <dgm:prSet presAssocID="{C054B693-31C1-41C7-B17F-3153654502C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tation"/>
        </a:ext>
      </dgm:extLst>
    </dgm:pt>
    <dgm:pt modelId="{B8C462A7-8864-4E5E-B300-57BB6D4BF1E1}" type="pres">
      <dgm:prSet presAssocID="{C054B693-31C1-41C7-B17F-3153654502C5}" presName="spaceRect" presStyleCnt="0"/>
      <dgm:spPr/>
    </dgm:pt>
    <dgm:pt modelId="{1B6EE40A-5E6A-4139-9B18-F470EE145ED4}" type="pres">
      <dgm:prSet presAssocID="{C054B693-31C1-41C7-B17F-3153654502C5}" presName="parTx" presStyleLbl="revTx" presStyleIdx="5" presStyleCnt="7">
        <dgm:presLayoutVars>
          <dgm:chMax val="0"/>
          <dgm:chPref val="0"/>
        </dgm:presLayoutVars>
      </dgm:prSet>
      <dgm:spPr/>
    </dgm:pt>
    <dgm:pt modelId="{1F9172F4-F72C-47ED-95C4-76EC2357AFF1}" type="pres">
      <dgm:prSet presAssocID="{F96294DC-7C1D-4AEC-9EBE-8DA5F06CBC05}" presName="sibTrans" presStyleCnt="0"/>
      <dgm:spPr/>
    </dgm:pt>
    <dgm:pt modelId="{74C14377-5B9F-4FFF-856E-8B00373B424F}" type="pres">
      <dgm:prSet presAssocID="{2E49D32B-02CC-49E9-8F2F-10B758EBB10C}" presName="compNode" presStyleCnt="0"/>
      <dgm:spPr/>
    </dgm:pt>
    <dgm:pt modelId="{77A9427C-EF6F-40F6-A0EB-6BDBEC62B80B}" type="pres">
      <dgm:prSet presAssocID="{2E49D32B-02CC-49E9-8F2F-10B758EBB10C}" presName="bgRect" presStyleLbl="bgShp" presStyleIdx="6" presStyleCnt="7"/>
      <dgm:spPr/>
    </dgm:pt>
    <dgm:pt modelId="{B2838D96-FA70-4E3B-BCDE-B83FF45BB0B8}" type="pres">
      <dgm:prSet presAssocID="{2E49D32B-02CC-49E9-8F2F-10B758EBB10C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C912DA3-79F7-4B03-82EF-C32CE7117CB5}" type="pres">
      <dgm:prSet presAssocID="{2E49D32B-02CC-49E9-8F2F-10B758EBB10C}" presName="spaceRect" presStyleCnt="0"/>
      <dgm:spPr/>
    </dgm:pt>
    <dgm:pt modelId="{4C0A90A7-ADA9-499C-8321-08E645A3F994}" type="pres">
      <dgm:prSet presAssocID="{2E49D32B-02CC-49E9-8F2F-10B758EBB10C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9A93322D-9F74-44A4-B795-579628070E00}" srcId="{9B9B149D-EA2B-44EB-A648-1B2E15BA7B33}" destId="{32FEE586-8FD1-482C-A459-6D97FBB63ACA}" srcOrd="0" destOrd="0" parTransId="{C74070A5-4A49-4250-8E1E-9E2556075F1F}" sibTransId="{0F3D1C84-C1B1-45A7-9FB0-5F58CA23A7BD}"/>
    <dgm:cxn modelId="{C244FF30-87DB-4FE6-9F88-0149587B33D0}" type="presOf" srcId="{F8BF395E-E7CE-4518-9965-599E45665F2E}" destId="{EB23C2D1-04E8-434E-9CB1-73A473D200F9}" srcOrd="0" destOrd="0" presId="urn:microsoft.com/office/officeart/2018/2/layout/IconVerticalSolidList"/>
    <dgm:cxn modelId="{AC8D783C-A37E-4DAC-9451-4B5096C49214}" srcId="{9B9B149D-EA2B-44EB-A648-1B2E15BA7B33}" destId="{C054B693-31C1-41C7-B17F-3153654502C5}" srcOrd="5" destOrd="0" parTransId="{E0E5DCD9-87DB-4F00-9192-6BE62E11D6CB}" sibTransId="{F96294DC-7C1D-4AEC-9EBE-8DA5F06CBC05}"/>
    <dgm:cxn modelId="{7434DE3C-F090-4B24-9C84-87E776A20196}" srcId="{9B9B149D-EA2B-44EB-A648-1B2E15BA7B33}" destId="{5E158F57-22F0-45F1-A429-BE2D9CF83B8E}" srcOrd="3" destOrd="0" parTransId="{749B1C07-25AF-434C-A014-A10A149DFAFB}" sibTransId="{D832D5B0-2FFB-4008-8FA2-4EB8C67A9024}"/>
    <dgm:cxn modelId="{C4C54F5C-4A56-40D2-A72E-66499D0D0D5B}" type="presOf" srcId="{D309BE30-908D-451A-B60A-C434050F4379}" destId="{D7FA8092-470E-41F7-8F5D-29D5A5CC1206}" srcOrd="0" destOrd="0" presId="urn:microsoft.com/office/officeart/2018/2/layout/IconVerticalSolidList"/>
    <dgm:cxn modelId="{8F678971-3BA7-4263-8C3B-70FB15244809}" type="presOf" srcId="{5E158F57-22F0-45F1-A429-BE2D9CF83B8E}" destId="{C605DB82-17DA-4788-BF32-400F1C028D52}" srcOrd="0" destOrd="0" presId="urn:microsoft.com/office/officeart/2018/2/layout/IconVerticalSolidList"/>
    <dgm:cxn modelId="{455D1F7A-C57D-40FF-92B5-0F266B34CF77}" type="presOf" srcId="{C054B693-31C1-41C7-B17F-3153654502C5}" destId="{1B6EE40A-5E6A-4139-9B18-F470EE145ED4}" srcOrd="0" destOrd="0" presId="urn:microsoft.com/office/officeart/2018/2/layout/IconVerticalSolidList"/>
    <dgm:cxn modelId="{BD5B877A-5287-4A3B-99D1-4FB650E13226}" srcId="{9B9B149D-EA2B-44EB-A648-1B2E15BA7B33}" destId="{86518978-6F2B-43B8-ADB7-44E99A1485C1}" srcOrd="1" destOrd="0" parTransId="{B6755D59-35EA-4EE5-AA59-FA412F5B6B14}" sibTransId="{A74C6379-2A18-48F1-828B-2ACBAB8B9507}"/>
    <dgm:cxn modelId="{378D407D-40A3-4321-AA83-01AD74FC7307}" type="presOf" srcId="{86518978-6F2B-43B8-ADB7-44E99A1485C1}" destId="{DD83EE1A-936A-40CE-BB87-3312CF5AC2F3}" srcOrd="0" destOrd="0" presId="urn:microsoft.com/office/officeart/2018/2/layout/IconVerticalSolidList"/>
    <dgm:cxn modelId="{D5930788-2B42-4D91-9A70-C67AAE8636B8}" srcId="{9B9B149D-EA2B-44EB-A648-1B2E15BA7B33}" destId="{D309BE30-908D-451A-B60A-C434050F4379}" srcOrd="4" destOrd="0" parTransId="{2914F1CE-D6E6-42E7-AE97-C23D28FD52FA}" sibTransId="{BDE714C9-25DB-4899-B91E-8DEB417B9870}"/>
    <dgm:cxn modelId="{9C594C96-4551-4209-B3F0-C831608C5542}" type="presOf" srcId="{9B9B149D-EA2B-44EB-A648-1B2E15BA7B33}" destId="{2C5E94B5-42ED-41F4-9E06-557B818D16D2}" srcOrd="0" destOrd="0" presId="urn:microsoft.com/office/officeart/2018/2/layout/IconVerticalSolidList"/>
    <dgm:cxn modelId="{B85245B2-14E9-49A1-AF9C-932EF6F6EC60}" type="presOf" srcId="{2E49D32B-02CC-49E9-8F2F-10B758EBB10C}" destId="{4C0A90A7-ADA9-499C-8321-08E645A3F994}" srcOrd="0" destOrd="0" presId="urn:microsoft.com/office/officeart/2018/2/layout/IconVerticalSolidList"/>
    <dgm:cxn modelId="{5153BFBD-18F3-4E4B-8E0C-AC135DF11CD3}" srcId="{9B9B149D-EA2B-44EB-A648-1B2E15BA7B33}" destId="{2E49D32B-02CC-49E9-8F2F-10B758EBB10C}" srcOrd="6" destOrd="0" parTransId="{8E7F9997-4B46-46A2-B293-EFE1DE540DD6}" sibTransId="{D802A2CB-7C40-4CB5-9C6A-0781E4264BFB}"/>
    <dgm:cxn modelId="{6FDA51C4-8EAD-49DA-BC90-ABC4CD92ABB1}" type="presOf" srcId="{32FEE586-8FD1-482C-A459-6D97FBB63ACA}" destId="{B7A9DF3E-7490-4A62-A400-1D922A7465A4}" srcOrd="0" destOrd="0" presId="urn:microsoft.com/office/officeart/2018/2/layout/IconVerticalSolidList"/>
    <dgm:cxn modelId="{78AA7DF1-9969-40FC-A5F2-FB2F41622A4B}" srcId="{9B9B149D-EA2B-44EB-A648-1B2E15BA7B33}" destId="{F8BF395E-E7CE-4518-9965-599E45665F2E}" srcOrd="2" destOrd="0" parTransId="{906354DF-9325-4EA5-A7B5-35ED9AA0DF84}" sibTransId="{B568DA6F-1B40-4D93-8283-43B1CD747374}"/>
    <dgm:cxn modelId="{A52EC686-8D1B-4156-8E52-F126DC41D9FB}" type="presParOf" srcId="{2C5E94B5-42ED-41F4-9E06-557B818D16D2}" destId="{23C880AA-8A7F-4C16-8773-A57EF9AE00A5}" srcOrd="0" destOrd="0" presId="urn:microsoft.com/office/officeart/2018/2/layout/IconVerticalSolidList"/>
    <dgm:cxn modelId="{D919B665-C686-4D91-85FE-DBEECF4B9C1F}" type="presParOf" srcId="{23C880AA-8A7F-4C16-8773-A57EF9AE00A5}" destId="{F769BDD2-F795-4FFF-8948-78AEEBA93C18}" srcOrd="0" destOrd="0" presId="urn:microsoft.com/office/officeart/2018/2/layout/IconVerticalSolidList"/>
    <dgm:cxn modelId="{99EC9873-74C6-4E8E-9C00-2A256D155A00}" type="presParOf" srcId="{23C880AA-8A7F-4C16-8773-A57EF9AE00A5}" destId="{676908EC-CDD3-4E16-A8E0-3688F611A55F}" srcOrd="1" destOrd="0" presId="urn:microsoft.com/office/officeart/2018/2/layout/IconVerticalSolidList"/>
    <dgm:cxn modelId="{1326CB4F-5D1C-4533-9B8F-3E317B3E6F7D}" type="presParOf" srcId="{23C880AA-8A7F-4C16-8773-A57EF9AE00A5}" destId="{C3F2B6E9-8F17-49D9-863C-7BFB751E1D88}" srcOrd="2" destOrd="0" presId="urn:microsoft.com/office/officeart/2018/2/layout/IconVerticalSolidList"/>
    <dgm:cxn modelId="{9442FE30-6568-4939-8778-622A150E51AA}" type="presParOf" srcId="{23C880AA-8A7F-4C16-8773-A57EF9AE00A5}" destId="{B7A9DF3E-7490-4A62-A400-1D922A7465A4}" srcOrd="3" destOrd="0" presId="urn:microsoft.com/office/officeart/2018/2/layout/IconVerticalSolidList"/>
    <dgm:cxn modelId="{B4581F25-7253-44F1-9D48-C4F777E7B95B}" type="presParOf" srcId="{2C5E94B5-42ED-41F4-9E06-557B818D16D2}" destId="{8A8E896C-F158-4E5B-918A-992B496AFD81}" srcOrd="1" destOrd="0" presId="urn:microsoft.com/office/officeart/2018/2/layout/IconVerticalSolidList"/>
    <dgm:cxn modelId="{62D267B7-74FF-414B-A6FB-CFC44CA1D9DA}" type="presParOf" srcId="{2C5E94B5-42ED-41F4-9E06-557B818D16D2}" destId="{64E00D12-4A61-411B-B7AA-0D3BF91EE665}" srcOrd="2" destOrd="0" presId="urn:microsoft.com/office/officeart/2018/2/layout/IconVerticalSolidList"/>
    <dgm:cxn modelId="{9949CBC4-D5EC-47AA-882A-4049878BF904}" type="presParOf" srcId="{64E00D12-4A61-411B-B7AA-0D3BF91EE665}" destId="{B85FAC2D-CE70-41D7-8DEF-7BEE342BB76C}" srcOrd="0" destOrd="0" presId="urn:microsoft.com/office/officeart/2018/2/layout/IconVerticalSolidList"/>
    <dgm:cxn modelId="{A0CEF4B4-25DD-49BE-B560-0097EFEFEC1E}" type="presParOf" srcId="{64E00D12-4A61-411B-B7AA-0D3BF91EE665}" destId="{75CC460D-A5FE-473E-B8FA-A4762B45DADA}" srcOrd="1" destOrd="0" presId="urn:microsoft.com/office/officeart/2018/2/layout/IconVerticalSolidList"/>
    <dgm:cxn modelId="{F98FF251-50BB-4A01-AAB8-07C7BB0990C5}" type="presParOf" srcId="{64E00D12-4A61-411B-B7AA-0D3BF91EE665}" destId="{81D97BD1-E01D-4FC4-826F-EDBAD22328A2}" srcOrd="2" destOrd="0" presId="urn:microsoft.com/office/officeart/2018/2/layout/IconVerticalSolidList"/>
    <dgm:cxn modelId="{BE8B4FB5-2230-410D-922D-21776F1C9D6E}" type="presParOf" srcId="{64E00D12-4A61-411B-B7AA-0D3BF91EE665}" destId="{DD83EE1A-936A-40CE-BB87-3312CF5AC2F3}" srcOrd="3" destOrd="0" presId="urn:microsoft.com/office/officeart/2018/2/layout/IconVerticalSolidList"/>
    <dgm:cxn modelId="{5DA9F4A1-B520-4E09-B5C6-B8B846214D07}" type="presParOf" srcId="{2C5E94B5-42ED-41F4-9E06-557B818D16D2}" destId="{4A7EBA84-8F4D-493F-B71D-CA372C32228E}" srcOrd="3" destOrd="0" presId="urn:microsoft.com/office/officeart/2018/2/layout/IconVerticalSolidList"/>
    <dgm:cxn modelId="{E054FAB7-5DB7-4D56-95EA-682A989AE38C}" type="presParOf" srcId="{2C5E94B5-42ED-41F4-9E06-557B818D16D2}" destId="{D0EE06E5-1AC9-4A55-B4E8-4E6A1B20A41D}" srcOrd="4" destOrd="0" presId="urn:microsoft.com/office/officeart/2018/2/layout/IconVerticalSolidList"/>
    <dgm:cxn modelId="{B1E6995B-8939-45A2-8DC5-4F42C938F226}" type="presParOf" srcId="{D0EE06E5-1AC9-4A55-B4E8-4E6A1B20A41D}" destId="{ADED5A60-FBA1-4EE2-BB86-D691A58B7E81}" srcOrd="0" destOrd="0" presId="urn:microsoft.com/office/officeart/2018/2/layout/IconVerticalSolidList"/>
    <dgm:cxn modelId="{BEE56237-DE04-4F87-874A-022F833EC20D}" type="presParOf" srcId="{D0EE06E5-1AC9-4A55-B4E8-4E6A1B20A41D}" destId="{6098DCDD-5C1A-4284-8B8D-8AD6030236B7}" srcOrd="1" destOrd="0" presId="urn:microsoft.com/office/officeart/2018/2/layout/IconVerticalSolidList"/>
    <dgm:cxn modelId="{FD48F908-DB52-47B3-AB92-4DCC56D0C0CD}" type="presParOf" srcId="{D0EE06E5-1AC9-4A55-B4E8-4E6A1B20A41D}" destId="{EEFE0380-AB73-48BA-892B-4E3FEBEC5F09}" srcOrd="2" destOrd="0" presId="urn:microsoft.com/office/officeart/2018/2/layout/IconVerticalSolidList"/>
    <dgm:cxn modelId="{67FEB96E-A46A-4077-96A7-C5F4E213EADF}" type="presParOf" srcId="{D0EE06E5-1AC9-4A55-B4E8-4E6A1B20A41D}" destId="{EB23C2D1-04E8-434E-9CB1-73A473D200F9}" srcOrd="3" destOrd="0" presId="urn:microsoft.com/office/officeart/2018/2/layout/IconVerticalSolidList"/>
    <dgm:cxn modelId="{F1EF0406-64D0-4E12-808B-5C6DF4BDCCCE}" type="presParOf" srcId="{2C5E94B5-42ED-41F4-9E06-557B818D16D2}" destId="{84A230A9-593C-43FC-84C3-BF1BB89DE3ED}" srcOrd="5" destOrd="0" presId="urn:microsoft.com/office/officeart/2018/2/layout/IconVerticalSolidList"/>
    <dgm:cxn modelId="{BB52A5DB-AF49-4B4C-BDD7-77FD59911413}" type="presParOf" srcId="{2C5E94B5-42ED-41F4-9E06-557B818D16D2}" destId="{9FE63A25-1762-4B7D-A383-AF9CF86CBD7C}" srcOrd="6" destOrd="0" presId="urn:microsoft.com/office/officeart/2018/2/layout/IconVerticalSolidList"/>
    <dgm:cxn modelId="{D92EDFD7-C340-425E-BF4F-B7CCD834EEC3}" type="presParOf" srcId="{9FE63A25-1762-4B7D-A383-AF9CF86CBD7C}" destId="{FFA88CF8-EE2B-4882-83F0-F79C01A565AC}" srcOrd="0" destOrd="0" presId="urn:microsoft.com/office/officeart/2018/2/layout/IconVerticalSolidList"/>
    <dgm:cxn modelId="{4C209C44-921A-409E-85DE-D2A09905C04F}" type="presParOf" srcId="{9FE63A25-1762-4B7D-A383-AF9CF86CBD7C}" destId="{3D93F6F3-E9BD-44A6-8D3B-A649B05236A6}" srcOrd="1" destOrd="0" presId="urn:microsoft.com/office/officeart/2018/2/layout/IconVerticalSolidList"/>
    <dgm:cxn modelId="{EE4DBB5C-3119-41BF-BD55-6A05E6EAC76A}" type="presParOf" srcId="{9FE63A25-1762-4B7D-A383-AF9CF86CBD7C}" destId="{C47C33DF-7CD4-4FE2-B06E-B8E5D1A85845}" srcOrd="2" destOrd="0" presId="urn:microsoft.com/office/officeart/2018/2/layout/IconVerticalSolidList"/>
    <dgm:cxn modelId="{A9430C6D-82DD-4354-9856-DA638408E9BD}" type="presParOf" srcId="{9FE63A25-1762-4B7D-A383-AF9CF86CBD7C}" destId="{C605DB82-17DA-4788-BF32-400F1C028D52}" srcOrd="3" destOrd="0" presId="urn:microsoft.com/office/officeart/2018/2/layout/IconVerticalSolidList"/>
    <dgm:cxn modelId="{C8E82536-76E0-4562-9098-03FC795BFB3D}" type="presParOf" srcId="{2C5E94B5-42ED-41F4-9E06-557B818D16D2}" destId="{17E9213F-76A2-44C0-A678-8666C5F5196C}" srcOrd="7" destOrd="0" presId="urn:microsoft.com/office/officeart/2018/2/layout/IconVerticalSolidList"/>
    <dgm:cxn modelId="{0A5ED8BE-5687-40C7-A671-592B2F0174F0}" type="presParOf" srcId="{2C5E94B5-42ED-41F4-9E06-557B818D16D2}" destId="{C24B52CD-18C9-4CB2-88F8-5833F84A2357}" srcOrd="8" destOrd="0" presId="urn:microsoft.com/office/officeart/2018/2/layout/IconVerticalSolidList"/>
    <dgm:cxn modelId="{6F4F6EEC-C078-409A-82FB-3EEB62FC72A0}" type="presParOf" srcId="{C24B52CD-18C9-4CB2-88F8-5833F84A2357}" destId="{B0DEA462-ED34-4230-8876-828C96AB95B3}" srcOrd="0" destOrd="0" presId="urn:microsoft.com/office/officeart/2018/2/layout/IconVerticalSolidList"/>
    <dgm:cxn modelId="{8B271468-B3FB-4EA9-9776-34A863D09350}" type="presParOf" srcId="{C24B52CD-18C9-4CB2-88F8-5833F84A2357}" destId="{09FEBC99-7A43-42DA-8EB7-65E8E6C2E228}" srcOrd="1" destOrd="0" presId="urn:microsoft.com/office/officeart/2018/2/layout/IconVerticalSolidList"/>
    <dgm:cxn modelId="{37DF2981-26BC-4C4D-AB62-4BC56C5E1562}" type="presParOf" srcId="{C24B52CD-18C9-4CB2-88F8-5833F84A2357}" destId="{548D2998-89D7-4408-AAE6-8EC9468F7A58}" srcOrd="2" destOrd="0" presId="urn:microsoft.com/office/officeart/2018/2/layout/IconVerticalSolidList"/>
    <dgm:cxn modelId="{CBE2CF12-83B6-4E7A-85C0-243721D47A8E}" type="presParOf" srcId="{C24B52CD-18C9-4CB2-88F8-5833F84A2357}" destId="{D7FA8092-470E-41F7-8F5D-29D5A5CC1206}" srcOrd="3" destOrd="0" presId="urn:microsoft.com/office/officeart/2018/2/layout/IconVerticalSolidList"/>
    <dgm:cxn modelId="{EC4FA966-CB09-4472-AB95-675E45E10C68}" type="presParOf" srcId="{2C5E94B5-42ED-41F4-9E06-557B818D16D2}" destId="{EDCEA1D0-64B6-4B23-B4F4-41F5D084D20A}" srcOrd="9" destOrd="0" presId="urn:microsoft.com/office/officeart/2018/2/layout/IconVerticalSolidList"/>
    <dgm:cxn modelId="{EB9C10B2-ACAF-4382-828C-4D6D1F31CDDA}" type="presParOf" srcId="{2C5E94B5-42ED-41F4-9E06-557B818D16D2}" destId="{52E9E889-C42F-40F9-8EA5-F27B25FDB0BD}" srcOrd="10" destOrd="0" presId="urn:microsoft.com/office/officeart/2018/2/layout/IconVerticalSolidList"/>
    <dgm:cxn modelId="{4BE756CD-23E0-4A44-8903-3E8A848AFCA1}" type="presParOf" srcId="{52E9E889-C42F-40F9-8EA5-F27B25FDB0BD}" destId="{CF83DEDB-6E77-4F97-9ED4-D45F44E087FF}" srcOrd="0" destOrd="0" presId="urn:microsoft.com/office/officeart/2018/2/layout/IconVerticalSolidList"/>
    <dgm:cxn modelId="{E85011B6-15E9-42F9-AD9E-8D60344F33E6}" type="presParOf" srcId="{52E9E889-C42F-40F9-8EA5-F27B25FDB0BD}" destId="{F70902EC-96CF-4935-99DD-08C33DE56AFC}" srcOrd="1" destOrd="0" presId="urn:microsoft.com/office/officeart/2018/2/layout/IconVerticalSolidList"/>
    <dgm:cxn modelId="{31632DEA-FE47-4C62-B2DE-F01A98196559}" type="presParOf" srcId="{52E9E889-C42F-40F9-8EA5-F27B25FDB0BD}" destId="{B8C462A7-8864-4E5E-B300-57BB6D4BF1E1}" srcOrd="2" destOrd="0" presId="urn:microsoft.com/office/officeart/2018/2/layout/IconVerticalSolidList"/>
    <dgm:cxn modelId="{44A373AA-4EAD-46A5-9B39-3C32F0F5460A}" type="presParOf" srcId="{52E9E889-C42F-40F9-8EA5-F27B25FDB0BD}" destId="{1B6EE40A-5E6A-4139-9B18-F470EE145ED4}" srcOrd="3" destOrd="0" presId="urn:microsoft.com/office/officeart/2018/2/layout/IconVerticalSolidList"/>
    <dgm:cxn modelId="{C6DC81E4-285A-44D1-A7EF-07E5583A9D3D}" type="presParOf" srcId="{2C5E94B5-42ED-41F4-9E06-557B818D16D2}" destId="{1F9172F4-F72C-47ED-95C4-76EC2357AFF1}" srcOrd="11" destOrd="0" presId="urn:microsoft.com/office/officeart/2018/2/layout/IconVerticalSolidList"/>
    <dgm:cxn modelId="{7997A3FE-4FC2-40C3-9B53-DA1C0F157B48}" type="presParOf" srcId="{2C5E94B5-42ED-41F4-9E06-557B818D16D2}" destId="{74C14377-5B9F-4FFF-856E-8B00373B424F}" srcOrd="12" destOrd="0" presId="urn:microsoft.com/office/officeart/2018/2/layout/IconVerticalSolidList"/>
    <dgm:cxn modelId="{7ED90768-AE38-4170-9220-82AB9D5772DF}" type="presParOf" srcId="{74C14377-5B9F-4FFF-856E-8B00373B424F}" destId="{77A9427C-EF6F-40F6-A0EB-6BDBEC62B80B}" srcOrd="0" destOrd="0" presId="urn:microsoft.com/office/officeart/2018/2/layout/IconVerticalSolidList"/>
    <dgm:cxn modelId="{3F1A1847-C80A-4759-B470-B06EAFB05A4D}" type="presParOf" srcId="{74C14377-5B9F-4FFF-856E-8B00373B424F}" destId="{B2838D96-FA70-4E3B-BCDE-B83FF45BB0B8}" srcOrd="1" destOrd="0" presId="urn:microsoft.com/office/officeart/2018/2/layout/IconVerticalSolidList"/>
    <dgm:cxn modelId="{A13CE1CB-1D3A-47BC-9CC5-DFDE8A5272D9}" type="presParOf" srcId="{74C14377-5B9F-4FFF-856E-8B00373B424F}" destId="{5C912DA3-79F7-4B03-82EF-C32CE7117CB5}" srcOrd="2" destOrd="0" presId="urn:microsoft.com/office/officeart/2018/2/layout/IconVerticalSolidList"/>
    <dgm:cxn modelId="{742C3772-4810-4AB2-A3B7-506BADDDF323}" type="presParOf" srcId="{74C14377-5B9F-4FFF-856E-8B00373B424F}" destId="{4C0A90A7-ADA9-499C-8321-08E645A3F9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07FAF-3242-4309-B5DD-0BA9D5E941D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4C283E-A72A-43F9-BD36-0DD42118CBE2}">
      <dgm:prSet/>
      <dgm:spPr>
        <a:solidFill>
          <a:srgbClr val="2CA2BE"/>
        </a:solidFill>
      </dgm:spPr>
      <dgm:t>
        <a:bodyPr/>
        <a:lstStyle/>
        <a:p>
          <a:pPr rtl="0"/>
          <a:endParaRPr lang="en-US" dirty="0">
            <a:solidFill>
              <a:schemeClr val="bg1"/>
            </a:solidFill>
          </a:endParaRPr>
        </a:p>
      </dgm:t>
    </dgm:pt>
    <dgm:pt modelId="{CFCE87C7-F457-4384-86A9-041AFBF54D98}" type="parTrans" cxnId="{CEBBD992-F2EB-458F-B638-42A42A3A704F}">
      <dgm:prSet/>
      <dgm:spPr/>
      <dgm:t>
        <a:bodyPr/>
        <a:lstStyle/>
        <a:p>
          <a:endParaRPr lang="en-US"/>
        </a:p>
      </dgm:t>
    </dgm:pt>
    <dgm:pt modelId="{0A873F88-7B5F-437D-9DBD-22BD98CB6A54}" type="sibTrans" cxnId="{CEBBD992-F2EB-458F-B638-42A42A3A704F}">
      <dgm:prSet/>
      <dgm:spPr/>
      <dgm:t>
        <a:bodyPr/>
        <a:lstStyle/>
        <a:p>
          <a:endParaRPr lang="en-US"/>
        </a:p>
      </dgm:t>
    </dgm:pt>
    <dgm:pt modelId="{71297BDC-E7CD-446B-9550-ED6A1EC4506D}" type="pres">
      <dgm:prSet presAssocID="{6F207FAF-3242-4309-B5DD-0BA9D5E941D4}" presName="Name0" presStyleCnt="0">
        <dgm:presLayoutVars>
          <dgm:dir/>
          <dgm:animLvl val="lvl"/>
          <dgm:resizeHandles val="exact"/>
        </dgm:presLayoutVars>
      </dgm:prSet>
      <dgm:spPr/>
    </dgm:pt>
    <dgm:pt modelId="{B3D4E9FF-4248-42AF-BABB-B6B68A0AB3E6}" type="pres">
      <dgm:prSet presAssocID="{6D4C283E-A72A-43F9-BD36-0DD42118CBE2}" presName="parTxOnly" presStyleLbl="node1" presStyleIdx="0" presStyleCnt="1" custLinFactNeighborX="-1209" custLinFactNeighborY="-1668">
        <dgm:presLayoutVars>
          <dgm:chMax val="0"/>
          <dgm:chPref val="0"/>
          <dgm:bulletEnabled val="1"/>
        </dgm:presLayoutVars>
      </dgm:prSet>
      <dgm:spPr/>
    </dgm:pt>
  </dgm:ptLst>
  <dgm:cxnLst>
    <dgm:cxn modelId="{B0BCA11F-9011-4769-8F68-5A399D048A6C}" type="presOf" srcId="{6F207FAF-3242-4309-B5DD-0BA9D5E941D4}" destId="{71297BDC-E7CD-446B-9550-ED6A1EC4506D}" srcOrd="0" destOrd="0" presId="urn:microsoft.com/office/officeart/2005/8/layout/chevron1"/>
    <dgm:cxn modelId="{CEBBD992-F2EB-458F-B638-42A42A3A704F}" srcId="{6F207FAF-3242-4309-B5DD-0BA9D5E941D4}" destId="{6D4C283E-A72A-43F9-BD36-0DD42118CBE2}" srcOrd="0" destOrd="0" parTransId="{CFCE87C7-F457-4384-86A9-041AFBF54D98}" sibTransId="{0A873F88-7B5F-437D-9DBD-22BD98CB6A54}"/>
    <dgm:cxn modelId="{AC819A99-C717-4044-B094-92C608DD0BA9}" type="presOf" srcId="{6D4C283E-A72A-43F9-BD36-0DD42118CBE2}" destId="{B3D4E9FF-4248-42AF-BABB-B6B68A0AB3E6}" srcOrd="0" destOrd="0" presId="urn:microsoft.com/office/officeart/2005/8/layout/chevron1"/>
    <dgm:cxn modelId="{ED5C7ED1-0E06-4CA0-8548-65082CAF7F0B}" type="presParOf" srcId="{71297BDC-E7CD-446B-9550-ED6A1EC4506D}" destId="{B3D4E9FF-4248-42AF-BABB-B6B68A0AB3E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207FAF-3242-4309-B5DD-0BA9D5E941D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4C283E-A72A-43F9-BD36-0DD42118CBE2}">
      <dgm:prSet/>
      <dgm:spPr>
        <a:solidFill>
          <a:srgbClr val="2CA2BE"/>
        </a:solidFill>
      </dgm:spPr>
      <dgm:t>
        <a:bodyPr/>
        <a:lstStyle/>
        <a:p>
          <a:pPr rtl="0"/>
          <a:endParaRPr lang="en-US" dirty="0">
            <a:solidFill>
              <a:schemeClr val="bg1"/>
            </a:solidFill>
          </a:endParaRPr>
        </a:p>
      </dgm:t>
    </dgm:pt>
    <dgm:pt modelId="{CFCE87C7-F457-4384-86A9-041AFBF54D98}" type="parTrans" cxnId="{CEBBD992-F2EB-458F-B638-42A42A3A704F}">
      <dgm:prSet/>
      <dgm:spPr/>
      <dgm:t>
        <a:bodyPr/>
        <a:lstStyle/>
        <a:p>
          <a:endParaRPr lang="en-US"/>
        </a:p>
      </dgm:t>
    </dgm:pt>
    <dgm:pt modelId="{0A873F88-7B5F-437D-9DBD-22BD98CB6A54}" type="sibTrans" cxnId="{CEBBD992-F2EB-458F-B638-42A42A3A704F}">
      <dgm:prSet/>
      <dgm:spPr/>
      <dgm:t>
        <a:bodyPr/>
        <a:lstStyle/>
        <a:p>
          <a:endParaRPr lang="en-US"/>
        </a:p>
      </dgm:t>
    </dgm:pt>
    <dgm:pt modelId="{71297BDC-E7CD-446B-9550-ED6A1EC4506D}" type="pres">
      <dgm:prSet presAssocID="{6F207FAF-3242-4309-B5DD-0BA9D5E941D4}" presName="Name0" presStyleCnt="0">
        <dgm:presLayoutVars>
          <dgm:dir/>
          <dgm:animLvl val="lvl"/>
          <dgm:resizeHandles val="exact"/>
        </dgm:presLayoutVars>
      </dgm:prSet>
      <dgm:spPr/>
    </dgm:pt>
    <dgm:pt modelId="{B3D4E9FF-4248-42AF-BABB-B6B68A0AB3E6}" type="pres">
      <dgm:prSet presAssocID="{6D4C283E-A72A-43F9-BD36-0DD42118CBE2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B0BCA11F-9011-4769-8F68-5A399D048A6C}" type="presOf" srcId="{6F207FAF-3242-4309-B5DD-0BA9D5E941D4}" destId="{71297BDC-E7CD-446B-9550-ED6A1EC4506D}" srcOrd="0" destOrd="0" presId="urn:microsoft.com/office/officeart/2005/8/layout/chevron1"/>
    <dgm:cxn modelId="{CEBBD992-F2EB-458F-B638-42A42A3A704F}" srcId="{6F207FAF-3242-4309-B5DD-0BA9D5E941D4}" destId="{6D4C283E-A72A-43F9-BD36-0DD42118CBE2}" srcOrd="0" destOrd="0" parTransId="{CFCE87C7-F457-4384-86A9-041AFBF54D98}" sibTransId="{0A873F88-7B5F-437D-9DBD-22BD98CB6A54}"/>
    <dgm:cxn modelId="{AC819A99-C717-4044-B094-92C608DD0BA9}" type="presOf" srcId="{6D4C283E-A72A-43F9-BD36-0DD42118CBE2}" destId="{B3D4E9FF-4248-42AF-BABB-B6B68A0AB3E6}" srcOrd="0" destOrd="0" presId="urn:microsoft.com/office/officeart/2005/8/layout/chevron1"/>
    <dgm:cxn modelId="{ED5C7ED1-0E06-4CA0-8548-65082CAF7F0B}" type="presParOf" srcId="{71297BDC-E7CD-446B-9550-ED6A1EC4506D}" destId="{B3D4E9FF-4248-42AF-BABB-B6B68A0AB3E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207FAF-3242-4309-B5DD-0BA9D5E941D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4C283E-A72A-43F9-BD36-0DD42118CBE2}">
      <dgm:prSet/>
      <dgm:spPr>
        <a:solidFill>
          <a:srgbClr val="2CA2BE"/>
        </a:solidFill>
      </dgm:spPr>
      <dgm:t>
        <a:bodyPr/>
        <a:lstStyle/>
        <a:p>
          <a:pPr rtl="0"/>
          <a:endParaRPr lang="en-US" dirty="0"/>
        </a:p>
      </dgm:t>
    </dgm:pt>
    <dgm:pt modelId="{CFCE87C7-F457-4384-86A9-041AFBF54D98}" type="parTrans" cxnId="{CEBBD992-F2EB-458F-B638-42A42A3A704F}">
      <dgm:prSet/>
      <dgm:spPr/>
      <dgm:t>
        <a:bodyPr/>
        <a:lstStyle/>
        <a:p>
          <a:endParaRPr lang="en-US"/>
        </a:p>
      </dgm:t>
    </dgm:pt>
    <dgm:pt modelId="{0A873F88-7B5F-437D-9DBD-22BD98CB6A54}" type="sibTrans" cxnId="{CEBBD992-F2EB-458F-B638-42A42A3A704F}">
      <dgm:prSet/>
      <dgm:spPr/>
      <dgm:t>
        <a:bodyPr/>
        <a:lstStyle/>
        <a:p>
          <a:endParaRPr lang="en-US"/>
        </a:p>
      </dgm:t>
    </dgm:pt>
    <dgm:pt modelId="{71297BDC-E7CD-446B-9550-ED6A1EC4506D}" type="pres">
      <dgm:prSet presAssocID="{6F207FAF-3242-4309-B5DD-0BA9D5E941D4}" presName="Name0" presStyleCnt="0">
        <dgm:presLayoutVars>
          <dgm:dir/>
          <dgm:animLvl val="lvl"/>
          <dgm:resizeHandles val="exact"/>
        </dgm:presLayoutVars>
      </dgm:prSet>
      <dgm:spPr/>
    </dgm:pt>
    <dgm:pt modelId="{B3D4E9FF-4248-42AF-BABB-B6B68A0AB3E6}" type="pres">
      <dgm:prSet presAssocID="{6D4C283E-A72A-43F9-BD36-0DD42118CBE2}" presName="parTxOnly" presStyleLbl="node1" presStyleIdx="0" presStyleCnt="1" custLinFactNeighborX="-1297" custLinFactNeighborY="-8438">
        <dgm:presLayoutVars>
          <dgm:chMax val="0"/>
          <dgm:chPref val="0"/>
          <dgm:bulletEnabled val="1"/>
        </dgm:presLayoutVars>
      </dgm:prSet>
      <dgm:spPr/>
    </dgm:pt>
  </dgm:ptLst>
  <dgm:cxnLst>
    <dgm:cxn modelId="{B0BCA11F-9011-4769-8F68-5A399D048A6C}" type="presOf" srcId="{6F207FAF-3242-4309-B5DD-0BA9D5E941D4}" destId="{71297BDC-E7CD-446B-9550-ED6A1EC4506D}" srcOrd="0" destOrd="0" presId="urn:microsoft.com/office/officeart/2005/8/layout/chevron1"/>
    <dgm:cxn modelId="{CEBBD992-F2EB-458F-B638-42A42A3A704F}" srcId="{6F207FAF-3242-4309-B5DD-0BA9D5E941D4}" destId="{6D4C283E-A72A-43F9-BD36-0DD42118CBE2}" srcOrd="0" destOrd="0" parTransId="{CFCE87C7-F457-4384-86A9-041AFBF54D98}" sibTransId="{0A873F88-7B5F-437D-9DBD-22BD98CB6A54}"/>
    <dgm:cxn modelId="{AC819A99-C717-4044-B094-92C608DD0BA9}" type="presOf" srcId="{6D4C283E-A72A-43F9-BD36-0DD42118CBE2}" destId="{B3D4E9FF-4248-42AF-BABB-B6B68A0AB3E6}" srcOrd="0" destOrd="0" presId="urn:microsoft.com/office/officeart/2005/8/layout/chevron1"/>
    <dgm:cxn modelId="{ED5C7ED1-0E06-4CA0-8548-65082CAF7F0B}" type="presParOf" srcId="{71297BDC-E7CD-446B-9550-ED6A1EC4506D}" destId="{B3D4E9FF-4248-42AF-BABB-B6B68A0AB3E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50E1E3-468B-4466-B541-8B6A5C8D13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973EDDC-E5C6-45E8-B7A7-63BDD6C560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Partnership and co-design with the host country</a:t>
          </a:r>
        </a:p>
      </dgm:t>
    </dgm:pt>
    <dgm:pt modelId="{98428942-59CC-4CB5-B977-F7A15E30A815}" type="parTrans" cxnId="{D40375EE-E02D-4E9B-8B3E-EB1DABDEB639}">
      <dgm:prSet/>
      <dgm:spPr/>
      <dgm:t>
        <a:bodyPr/>
        <a:lstStyle/>
        <a:p>
          <a:endParaRPr lang="en-US" sz="2200"/>
        </a:p>
      </dgm:t>
    </dgm:pt>
    <dgm:pt modelId="{38DBB1FC-E510-493E-9380-094A05331437}" type="sibTrans" cxnId="{D40375EE-E02D-4E9B-8B3E-EB1DABDEB639}">
      <dgm:prSet/>
      <dgm:spPr/>
      <dgm:t>
        <a:bodyPr/>
        <a:lstStyle/>
        <a:p>
          <a:endParaRPr lang="en-US" sz="2200"/>
        </a:p>
      </dgm:t>
    </dgm:pt>
    <dgm:pt modelId="{ACB371E2-EA32-4F1B-8029-CEE78F2C9A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A focus on lab-clinic collaboration and team building</a:t>
          </a:r>
        </a:p>
      </dgm:t>
    </dgm:pt>
    <dgm:pt modelId="{7E46EE9F-72D0-4BDA-835A-7FA852ADC72C}" type="parTrans" cxnId="{E768D55A-A4B4-48DA-B7F2-0F7F867F1A33}">
      <dgm:prSet/>
      <dgm:spPr/>
      <dgm:t>
        <a:bodyPr/>
        <a:lstStyle/>
        <a:p>
          <a:endParaRPr lang="en-US" sz="2200"/>
        </a:p>
      </dgm:t>
    </dgm:pt>
    <dgm:pt modelId="{F8BF139A-59CF-456B-9A11-A20D715AB353}" type="sibTrans" cxnId="{E768D55A-A4B4-48DA-B7F2-0F7F867F1A33}">
      <dgm:prSet/>
      <dgm:spPr/>
      <dgm:t>
        <a:bodyPr/>
        <a:lstStyle/>
        <a:p>
          <a:endParaRPr lang="en-US" sz="2200"/>
        </a:p>
      </dgm:t>
    </dgm:pt>
    <dgm:pt modelId="{3651DA59-8128-4070-941C-1F0229A60A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Local decision making based on local (facility-level) data</a:t>
          </a:r>
        </a:p>
      </dgm:t>
    </dgm:pt>
    <dgm:pt modelId="{8671B83E-2AC1-41DC-B9D5-B6C6FD385E3C}" type="parTrans" cxnId="{CF721616-3E42-4DF0-9E4B-C1861AEDBABE}">
      <dgm:prSet/>
      <dgm:spPr/>
      <dgm:t>
        <a:bodyPr/>
        <a:lstStyle/>
        <a:p>
          <a:endParaRPr lang="en-US" sz="2200"/>
        </a:p>
      </dgm:t>
    </dgm:pt>
    <dgm:pt modelId="{4438A58A-1D11-4F46-9795-796790BC2BE9}" type="sibTrans" cxnId="{CF721616-3E42-4DF0-9E4B-C1861AEDBABE}">
      <dgm:prSet/>
      <dgm:spPr/>
      <dgm:t>
        <a:bodyPr/>
        <a:lstStyle/>
        <a:p>
          <a:endParaRPr lang="en-US" sz="2200"/>
        </a:p>
      </dgm:t>
    </dgm:pt>
    <dgm:pt modelId="{3CACF467-E980-4DDB-AFA1-578C27CFD7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Empowering of frontline workers at the facility level</a:t>
          </a:r>
        </a:p>
      </dgm:t>
    </dgm:pt>
    <dgm:pt modelId="{DF7862E0-5C85-42ED-824A-B05B8754F5DC}" type="parTrans" cxnId="{FCDDD673-3531-474B-B508-A1D2A41C5B67}">
      <dgm:prSet/>
      <dgm:spPr/>
      <dgm:t>
        <a:bodyPr/>
        <a:lstStyle/>
        <a:p>
          <a:endParaRPr lang="en-US" sz="2200"/>
        </a:p>
      </dgm:t>
    </dgm:pt>
    <dgm:pt modelId="{632F46D3-92BC-4FC4-905D-CFB9BC3E0E28}" type="sibTrans" cxnId="{FCDDD673-3531-474B-B508-A1D2A41C5B67}">
      <dgm:prSet/>
      <dgm:spPr/>
      <dgm:t>
        <a:bodyPr/>
        <a:lstStyle/>
        <a:p>
          <a:endParaRPr lang="en-US" sz="2200"/>
        </a:p>
      </dgm:t>
    </dgm:pt>
    <dgm:pt modelId="{4FC8439B-BFE0-41C3-9151-4BC63CC571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dirty="0"/>
            <a:t>QI capacity building for scale-up</a:t>
          </a:r>
        </a:p>
      </dgm:t>
    </dgm:pt>
    <dgm:pt modelId="{9F82A612-AA21-4E8A-858C-4B70D95A1A89}" type="parTrans" cxnId="{D987FF3B-EFF8-4D20-880D-051077657D00}">
      <dgm:prSet/>
      <dgm:spPr/>
      <dgm:t>
        <a:bodyPr/>
        <a:lstStyle/>
        <a:p>
          <a:endParaRPr lang="en-US" sz="2200"/>
        </a:p>
      </dgm:t>
    </dgm:pt>
    <dgm:pt modelId="{9FCC3232-F5CB-4634-8FAA-BFC2055F4E90}" type="sibTrans" cxnId="{D987FF3B-EFF8-4D20-880D-051077657D00}">
      <dgm:prSet/>
      <dgm:spPr/>
      <dgm:t>
        <a:bodyPr/>
        <a:lstStyle/>
        <a:p>
          <a:endParaRPr lang="en-US" sz="2200"/>
        </a:p>
      </dgm:t>
    </dgm:pt>
    <dgm:pt modelId="{638E307E-0D63-433B-98D2-8FDC45D7C653}" type="pres">
      <dgm:prSet presAssocID="{4F50E1E3-468B-4466-B541-8B6A5C8D13CA}" presName="root" presStyleCnt="0">
        <dgm:presLayoutVars>
          <dgm:dir/>
          <dgm:resizeHandles val="exact"/>
        </dgm:presLayoutVars>
      </dgm:prSet>
      <dgm:spPr/>
    </dgm:pt>
    <dgm:pt modelId="{975F69B6-B138-4875-999E-A2F6456528D7}" type="pres">
      <dgm:prSet presAssocID="{9973EDDC-E5C6-45E8-B7A7-63BDD6C56034}" presName="compNode" presStyleCnt="0"/>
      <dgm:spPr/>
    </dgm:pt>
    <dgm:pt modelId="{1889A7A2-D9F8-4D29-A5DB-C82925A1FE69}" type="pres">
      <dgm:prSet presAssocID="{9973EDDC-E5C6-45E8-B7A7-63BDD6C56034}" presName="bgRect" presStyleLbl="bgShp" presStyleIdx="0" presStyleCnt="5"/>
      <dgm:spPr/>
    </dgm:pt>
    <dgm:pt modelId="{12964ED8-92B8-4317-ADAF-D329A4F4CDE7}" type="pres">
      <dgm:prSet presAssocID="{9973EDDC-E5C6-45E8-B7A7-63BDD6C5603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3CE55A7-05AE-4C6F-9274-95D12A1E9FAF}" type="pres">
      <dgm:prSet presAssocID="{9973EDDC-E5C6-45E8-B7A7-63BDD6C56034}" presName="spaceRect" presStyleCnt="0"/>
      <dgm:spPr/>
    </dgm:pt>
    <dgm:pt modelId="{888562F5-B9A9-4E29-93D2-5D68B1BFF0F7}" type="pres">
      <dgm:prSet presAssocID="{9973EDDC-E5C6-45E8-B7A7-63BDD6C56034}" presName="parTx" presStyleLbl="revTx" presStyleIdx="0" presStyleCnt="5" custLinFactNeighborY="-2346">
        <dgm:presLayoutVars>
          <dgm:chMax val="0"/>
          <dgm:chPref val="0"/>
        </dgm:presLayoutVars>
      </dgm:prSet>
      <dgm:spPr/>
    </dgm:pt>
    <dgm:pt modelId="{2DC59361-0CAD-469D-A50C-291F76EC7790}" type="pres">
      <dgm:prSet presAssocID="{38DBB1FC-E510-493E-9380-094A05331437}" presName="sibTrans" presStyleCnt="0"/>
      <dgm:spPr/>
    </dgm:pt>
    <dgm:pt modelId="{2A6945F8-EFB1-40B4-934C-3DE1F4CED996}" type="pres">
      <dgm:prSet presAssocID="{ACB371E2-EA32-4F1B-8029-CEE78F2C9A76}" presName="compNode" presStyleCnt="0"/>
      <dgm:spPr/>
    </dgm:pt>
    <dgm:pt modelId="{CD6C7D16-60C3-428E-B78D-5329C4BAEEC3}" type="pres">
      <dgm:prSet presAssocID="{ACB371E2-EA32-4F1B-8029-CEE78F2C9A76}" presName="bgRect" presStyleLbl="bgShp" presStyleIdx="1" presStyleCnt="5"/>
      <dgm:spPr/>
    </dgm:pt>
    <dgm:pt modelId="{14066429-2AFE-4A92-9154-63EE2EC89173}" type="pres">
      <dgm:prSet presAssocID="{ACB371E2-EA32-4F1B-8029-CEE78F2C9A7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8BCD3DF-B56A-491F-BD68-6BF382402FFD}" type="pres">
      <dgm:prSet presAssocID="{ACB371E2-EA32-4F1B-8029-CEE78F2C9A76}" presName="spaceRect" presStyleCnt="0"/>
      <dgm:spPr/>
    </dgm:pt>
    <dgm:pt modelId="{E3DC5CFC-0ADF-4FEE-B1DE-8B5B4E6D504A}" type="pres">
      <dgm:prSet presAssocID="{ACB371E2-EA32-4F1B-8029-CEE78F2C9A76}" presName="parTx" presStyleLbl="revTx" presStyleIdx="1" presStyleCnt="5" custLinFactNeighborY="-10450">
        <dgm:presLayoutVars>
          <dgm:chMax val="0"/>
          <dgm:chPref val="0"/>
        </dgm:presLayoutVars>
      </dgm:prSet>
      <dgm:spPr/>
    </dgm:pt>
    <dgm:pt modelId="{0308496C-94F6-4433-B16E-416A8EA269B1}" type="pres">
      <dgm:prSet presAssocID="{F8BF139A-59CF-456B-9A11-A20D715AB353}" presName="sibTrans" presStyleCnt="0"/>
      <dgm:spPr/>
    </dgm:pt>
    <dgm:pt modelId="{7B382BA4-72E0-4648-BEF0-022BBDDD9D44}" type="pres">
      <dgm:prSet presAssocID="{3651DA59-8128-4070-941C-1F0229A60A9E}" presName="compNode" presStyleCnt="0"/>
      <dgm:spPr/>
    </dgm:pt>
    <dgm:pt modelId="{2D1F67BF-C1B7-4CBF-B26E-53EE39AE6D42}" type="pres">
      <dgm:prSet presAssocID="{3651DA59-8128-4070-941C-1F0229A60A9E}" presName="bgRect" presStyleLbl="bgShp" presStyleIdx="2" presStyleCnt="5" custLinFactNeighborY="0"/>
      <dgm:spPr/>
    </dgm:pt>
    <dgm:pt modelId="{4AC2A199-1853-459C-9E4F-70DDBF08B8B0}" type="pres">
      <dgm:prSet presAssocID="{3651DA59-8128-4070-941C-1F0229A60A9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46CDC69-9525-4EEA-BEA0-BBE9DC2DBB8A}" type="pres">
      <dgm:prSet presAssocID="{3651DA59-8128-4070-941C-1F0229A60A9E}" presName="spaceRect" presStyleCnt="0"/>
      <dgm:spPr/>
    </dgm:pt>
    <dgm:pt modelId="{22AFBAFC-10D9-4596-9EE2-035554A7C522}" type="pres">
      <dgm:prSet presAssocID="{3651DA59-8128-4070-941C-1F0229A60A9E}" presName="parTx" presStyleLbl="revTx" presStyleIdx="2" presStyleCnt="5" custLinFactNeighborY="-13585">
        <dgm:presLayoutVars>
          <dgm:chMax val="0"/>
          <dgm:chPref val="0"/>
        </dgm:presLayoutVars>
      </dgm:prSet>
      <dgm:spPr/>
    </dgm:pt>
    <dgm:pt modelId="{53615FD1-8C94-47F1-B4EF-E87C1251DA56}" type="pres">
      <dgm:prSet presAssocID="{4438A58A-1D11-4F46-9795-796790BC2BE9}" presName="sibTrans" presStyleCnt="0"/>
      <dgm:spPr/>
    </dgm:pt>
    <dgm:pt modelId="{7A358DA0-9F45-4940-A367-69E552C63F7B}" type="pres">
      <dgm:prSet presAssocID="{3CACF467-E980-4DDB-AFA1-578C27CFD7B4}" presName="compNode" presStyleCnt="0"/>
      <dgm:spPr/>
    </dgm:pt>
    <dgm:pt modelId="{00549BF4-DA0B-4A5B-9A35-AF9733C77ECF}" type="pres">
      <dgm:prSet presAssocID="{3CACF467-E980-4DDB-AFA1-578C27CFD7B4}" presName="bgRect" presStyleLbl="bgShp" presStyleIdx="3" presStyleCnt="5"/>
      <dgm:spPr/>
    </dgm:pt>
    <dgm:pt modelId="{30D74E5F-A6DA-4BD0-B49C-82E7BFA4055E}" type="pres">
      <dgm:prSet presAssocID="{3CACF467-E980-4DDB-AFA1-578C27CFD7B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9CB14D59-17F8-438A-8CEE-3D75BC7F1187}" type="pres">
      <dgm:prSet presAssocID="{3CACF467-E980-4DDB-AFA1-578C27CFD7B4}" presName="spaceRect" presStyleCnt="0"/>
      <dgm:spPr/>
    </dgm:pt>
    <dgm:pt modelId="{65B4F114-F044-463F-B217-F902F284C21E}" type="pres">
      <dgm:prSet presAssocID="{3CACF467-E980-4DDB-AFA1-578C27CFD7B4}" presName="parTx" presStyleLbl="revTx" presStyleIdx="3" presStyleCnt="5" custLinFactNeighborY="-10450">
        <dgm:presLayoutVars>
          <dgm:chMax val="0"/>
          <dgm:chPref val="0"/>
        </dgm:presLayoutVars>
      </dgm:prSet>
      <dgm:spPr/>
    </dgm:pt>
    <dgm:pt modelId="{837D7B12-E3FE-4F0E-ACC7-B787FD9CE13A}" type="pres">
      <dgm:prSet presAssocID="{632F46D3-92BC-4FC4-905D-CFB9BC3E0E28}" presName="sibTrans" presStyleCnt="0"/>
      <dgm:spPr/>
    </dgm:pt>
    <dgm:pt modelId="{D6779411-7511-45E8-9EF1-0B1C6FBF9767}" type="pres">
      <dgm:prSet presAssocID="{4FC8439B-BFE0-41C3-9151-4BC63CC57108}" presName="compNode" presStyleCnt="0"/>
      <dgm:spPr/>
    </dgm:pt>
    <dgm:pt modelId="{7671B998-13B8-4318-BB6F-AD2C34BFB22A}" type="pres">
      <dgm:prSet presAssocID="{4FC8439B-BFE0-41C3-9151-4BC63CC57108}" presName="bgRect" presStyleLbl="bgShp" presStyleIdx="4" presStyleCnt="5"/>
      <dgm:spPr/>
    </dgm:pt>
    <dgm:pt modelId="{94D44436-E89C-4601-82AF-04D8C4B89CE9}" type="pres">
      <dgm:prSet presAssocID="{4FC8439B-BFE0-41C3-9151-4BC63CC5710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B8F876E-A8F5-49D7-A7F4-48D9324CC19F}" type="pres">
      <dgm:prSet presAssocID="{4FC8439B-BFE0-41C3-9151-4BC63CC57108}" presName="spaceRect" presStyleCnt="0"/>
      <dgm:spPr/>
    </dgm:pt>
    <dgm:pt modelId="{7A89B949-20D3-49DA-AC4F-72301CA5E38B}" type="pres">
      <dgm:prSet presAssocID="{4FC8439B-BFE0-41C3-9151-4BC63CC57108}" presName="parTx" presStyleLbl="revTx" presStyleIdx="4" presStyleCnt="5" custLinFactNeighborY="-10450">
        <dgm:presLayoutVars>
          <dgm:chMax val="0"/>
          <dgm:chPref val="0"/>
        </dgm:presLayoutVars>
      </dgm:prSet>
      <dgm:spPr/>
    </dgm:pt>
  </dgm:ptLst>
  <dgm:cxnLst>
    <dgm:cxn modelId="{CF721616-3E42-4DF0-9E4B-C1861AEDBABE}" srcId="{4F50E1E3-468B-4466-B541-8B6A5C8D13CA}" destId="{3651DA59-8128-4070-941C-1F0229A60A9E}" srcOrd="2" destOrd="0" parTransId="{8671B83E-2AC1-41DC-B9D5-B6C6FD385E3C}" sibTransId="{4438A58A-1D11-4F46-9795-796790BC2BE9}"/>
    <dgm:cxn modelId="{B577B630-D08F-4E7C-B5AC-76D6E392C534}" type="presOf" srcId="{3CACF467-E980-4DDB-AFA1-578C27CFD7B4}" destId="{65B4F114-F044-463F-B217-F902F284C21E}" srcOrd="0" destOrd="0" presId="urn:microsoft.com/office/officeart/2018/2/layout/IconVerticalSolidList"/>
    <dgm:cxn modelId="{D987FF3B-EFF8-4D20-880D-051077657D00}" srcId="{4F50E1E3-468B-4466-B541-8B6A5C8D13CA}" destId="{4FC8439B-BFE0-41C3-9151-4BC63CC57108}" srcOrd="4" destOrd="0" parTransId="{9F82A612-AA21-4E8A-858C-4B70D95A1A89}" sibTransId="{9FCC3232-F5CB-4634-8FAA-BFC2055F4E90}"/>
    <dgm:cxn modelId="{7389225D-7DDE-45B1-AAE5-53B487983AB5}" type="presOf" srcId="{3651DA59-8128-4070-941C-1F0229A60A9E}" destId="{22AFBAFC-10D9-4596-9EE2-035554A7C522}" srcOrd="0" destOrd="0" presId="urn:microsoft.com/office/officeart/2018/2/layout/IconVerticalSolidList"/>
    <dgm:cxn modelId="{89F2486D-F7AD-4128-951F-9FFF440A1C28}" type="presOf" srcId="{4F50E1E3-468B-4466-B541-8B6A5C8D13CA}" destId="{638E307E-0D63-433B-98D2-8FDC45D7C653}" srcOrd="0" destOrd="0" presId="urn:microsoft.com/office/officeart/2018/2/layout/IconVerticalSolidList"/>
    <dgm:cxn modelId="{FCDDD673-3531-474B-B508-A1D2A41C5B67}" srcId="{4F50E1E3-468B-4466-B541-8B6A5C8D13CA}" destId="{3CACF467-E980-4DDB-AFA1-578C27CFD7B4}" srcOrd="3" destOrd="0" parTransId="{DF7862E0-5C85-42ED-824A-B05B8754F5DC}" sibTransId="{632F46D3-92BC-4FC4-905D-CFB9BC3E0E28}"/>
    <dgm:cxn modelId="{326A6D55-7061-45B3-9A8E-26B0B048BB67}" type="presOf" srcId="{ACB371E2-EA32-4F1B-8029-CEE78F2C9A76}" destId="{E3DC5CFC-0ADF-4FEE-B1DE-8B5B4E6D504A}" srcOrd="0" destOrd="0" presId="urn:microsoft.com/office/officeart/2018/2/layout/IconVerticalSolidList"/>
    <dgm:cxn modelId="{E768D55A-A4B4-48DA-B7F2-0F7F867F1A33}" srcId="{4F50E1E3-468B-4466-B541-8B6A5C8D13CA}" destId="{ACB371E2-EA32-4F1B-8029-CEE78F2C9A76}" srcOrd="1" destOrd="0" parTransId="{7E46EE9F-72D0-4BDA-835A-7FA852ADC72C}" sibTransId="{F8BF139A-59CF-456B-9A11-A20D715AB353}"/>
    <dgm:cxn modelId="{95ADAEE5-638D-4670-BB80-C1DDCC1482E2}" type="presOf" srcId="{4FC8439B-BFE0-41C3-9151-4BC63CC57108}" destId="{7A89B949-20D3-49DA-AC4F-72301CA5E38B}" srcOrd="0" destOrd="0" presId="urn:microsoft.com/office/officeart/2018/2/layout/IconVerticalSolidList"/>
    <dgm:cxn modelId="{05BC63E9-1843-4341-9794-F71FCEAAFC46}" type="presOf" srcId="{9973EDDC-E5C6-45E8-B7A7-63BDD6C56034}" destId="{888562F5-B9A9-4E29-93D2-5D68B1BFF0F7}" srcOrd="0" destOrd="0" presId="urn:microsoft.com/office/officeart/2018/2/layout/IconVerticalSolidList"/>
    <dgm:cxn modelId="{D40375EE-E02D-4E9B-8B3E-EB1DABDEB639}" srcId="{4F50E1E3-468B-4466-B541-8B6A5C8D13CA}" destId="{9973EDDC-E5C6-45E8-B7A7-63BDD6C56034}" srcOrd="0" destOrd="0" parTransId="{98428942-59CC-4CB5-B977-F7A15E30A815}" sibTransId="{38DBB1FC-E510-493E-9380-094A05331437}"/>
    <dgm:cxn modelId="{8315B064-F451-4447-B5C8-1C3FBA8971E7}" type="presParOf" srcId="{638E307E-0D63-433B-98D2-8FDC45D7C653}" destId="{975F69B6-B138-4875-999E-A2F6456528D7}" srcOrd="0" destOrd="0" presId="urn:microsoft.com/office/officeart/2018/2/layout/IconVerticalSolidList"/>
    <dgm:cxn modelId="{C9D5D1AB-C646-4A2B-90DC-2F44233612F5}" type="presParOf" srcId="{975F69B6-B138-4875-999E-A2F6456528D7}" destId="{1889A7A2-D9F8-4D29-A5DB-C82925A1FE69}" srcOrd="0" destOrd="0" presId="urn:microsoft.com/office/officeart/2018/2/layout/IconVerticalSolidList"/>
    <dgm:cxn modelId="{63CF66F0-0BF8-4BFE-9171-756A72F7D828}" type="presParOf" srcId="{975F69B6-B138-4875-999E-A2F6456528D7}" destId="{12964ED8-92B8-4317-ADAF-D329A4F4CDE7}" srcOrd="1" destOrd="0" presId="urn:microsoft.com/office/officeart/2018/2/layout/IconVerticalSolidList"/>
    <dgm:cxn modelId="{8EDC251B-B70B-45B5-A1A7-77F62CE61405}" type="presParOf" srcId="{975F69B6-B138-4875-999E-A2F6456528D7}" destId="{F3CE55A7-05AE-4C6F-9274-95D12A1E9FAF}" srcOrd="2" destOrd="0" presId="urn:microsoft.com/office/officeart/2018/2/layout/IconVerticalSolidList"/>
    <dgm:cxn modelId="{7265954F-DC66-4356-9FF1-EB7EB84FFB97}" type="presParOf" srcId="{975F69B6-B138-4875-999E-A2F6456528D7}" destId="{888562F5-B9A9-4E29-93D2-5D68B1BFF0F7}" srcOrd="3" destOrd="0" presId="urn:microsoft.com/office/officeart/2018/2/layout/IconVerticalSolidList"/>
    <dgm:cxn modelId="{D28BFA3A-606A-4A77-9F76-4F67CC14DCCC}" type="presParOf" srcId="{638E307E-0D63-433B-98D2-8FDC45D7C653}" destId="{2DC59361-0CAD-469D-A50C-291F76EC7790}" srcOrd="1" destOrd="0" presId="urn:microsoft.com/office/officeart/2018/2/layout/IconVerticalSolidList"/>
    <dgm:cxn modelId="{7CC584DC-217A-44BF-8515-4321739FA8E6}" type="presParOf" srcId="{638E307E-0D63-433B-98D2-8FDC45D7C653}" destId="{2A6945F8-EFB1-40B4-934C-3DE1F4CED996}" srcOrd="2" destOrd="0" presId="urn:microsoft.com/office/officeart/2018/2/layout/IconVerticalSolidList"/>
    <dgm:cxn modelId="{65A47519-D1A7-4AEA-BD6B-BCC2C5CC10DF}" type="presParOf" srcId="{2A6945F8-EFB1-40B4-934C-3DE1F4CED996}" destId="{CD6C7D16-60C3-428E-B78D-5329C4BAEEC3}" srcOrd="0" destOrd="0" presId="urn:microsoft.com/office/officeart/2018/2/layout/IconVerticalSolidList"/>
    <dgm:cxn modelId="{E67BCFFA-4055-4036-A42B-4F463E27AFB5}" type="presParOf" srcId="{2A6945F8-EFB1-40B4-934C-3DE1F4CED996}" destId="{14066429-2AFE-4A92-9154-63EE2EC89173}" srcOrd="1" destOrd="0" presId="urn:microsoft.com/office/officeart/2018/2/layout/IconVerticalSolidList"/>
    <dgm:cxn modelId="{2EF07CAA-E536-43BD-8878-0175F1156E80}" type="presParOf" srcId="{2A6945F8-EFB1-40B4-934C-3DE1F4CED996}" destId="{C8BCD3DF-B56A-491F-BD68-6BF382402FFD}" srcOrd="2" destOrd="0" presId="urn:microsoft.com/office/officeart/2018/2/layout/IconVerticalSolidList"/>
    <dgm:cxn modelId="{A4F18B36-73C4-4B7A-9603-424CEF386696}" type="presParOf" srcId="{2A6945F8-EFB1-40B4-934C-3DE1F4CED996}" destId="{E3DC5CFC-0ADF-4FEE-B1DE-8B5B4E6D504A}" srcOrd="3" destOrd="0" presId="urn:microsoft.com/office/officeart/2018/2/layout/IconVerticalSolidList"/>
    <dgm:cxn modelId="{84568036-FC19-4EC4-9034-D2F4BF10335B}" type="presParOf" srcId="{638E307E-0D63-433B-98D2-8FDC45D7C653}" destId="{0308496C-94F6-4433-B16E-416A8EA269B1}" srcOrd="3" destOrd="0" presId="urn:microsoft.com/office/officeart/2018/2/layout/IconVerticalSolidList"/>
    <dgm:cxn modelId="{3D0FD8D8-64E7-467C-AF75-094026EE6A30}" type="presParOf" srcId="{638E307E-0D63-433B-98D2-8FDC45D7C653}" destId="{7B382BA4-72E0-4648-BEF0-022BBDDD9D44}" srcOrd="4" destOrd="0" presId="urn:microsoft.com/office/officeart/2018/2/layout/IconVerticalSolidList"/>
    <dgm:cxn modelId="{09D7DF69-6042-4761-9990-C62A545EEF0D}" type="presParOf" srcId="{7B382BA4-72E0-4648-BEF0-022BBDDD9D44}" destId="{2D1F67BF-C1B7-4CBF-B26E-53EE39AE6D42}" srcOrd="0" destOrd="0" presId="urn:microsoft.com/office/officeart/2018/2/layout/IconVerticalSolidList"/>
    <dgm:cxn modelId="{B474A2ED-95F3-4B2E-8D25-E186A4CAC6EC}" type="presParOf" srcId="{7B382BA4-72E0-4648-BEF0-022BBDDD9D44}" destId="{4AC2A199-1853-459C-9E4F-70DDBF08B8B0}" srcOrd="1" destOrd="0" presId="urn:microsoft.com/office/officeart/2018/2/layout/IconVerticalSolidList"/>
    <dgm:cxn modelId="{2768E1C5-5630-4884-8A84-234E8D248351}" type="presParOf" srcId="{7B382BA4-72E0-4648-BEF0-022BBDDD9D44}" destId="{446CDC69-9525-4EEA-BEA0-BBE9DC2DBB8A}" srcOrd="2" destOrd="0" presId="urn:microsoft.com/office/officeart/2018/2/layout/IconVerticalSolidList"/>
    <dgm:cxn modelId="{AB426AED-52C0-4DBF-BA51-8072FBEAE61B}" type="presParOf" srcId="{7B382BA4-72E0-4648-BEF0-022BBDDD9D44}" destId="{22AFBAFC-10D9-4596-9EE2-035554A7C522}" srcOrd="3" destOrd="0" presId="urn:microsoft.com/office/officeart/2018/2/layout/IconVerticalSolidList"/>
    <dgm:cxn modelId="{9C862208-6BFC-4A08-9AEF-BA4FBAD1FACF}" type="presParOf" srcId="{638E307E-0D63-433B-98D2-8FDC45D7C653}" destId="{53615FD1-8C94-47F1-B4EF-E87C1251DA56}" srcOrd="5" destOrd="0" presId="urn:microsoft.com/office/officeart/2018/2/layout/IconVerticalSolidList"/>
    <dgm:cxn modelId="{AF74F9F5-95B2-4527-9751-EB7384E3347D}" type="presParOf" srcId="{638E307E-0D63-433B-98D2-8FDC45D7C653}" destId="{7A358DA0-9F45-4940-A367-69E552C63F7B}" srcOrd="6" destOrd="0" presId="urn:microsoft.com/office/officeart/2018/2/layout/IconVerticalSolidList"/>
    <dgm:cxn modelId="{52359DB6-0A63-446F-918D-B0164ACD9C8C}" type="presParOf" srcId="{7A358DA0-9F45-4940-A367-69E552C63F7B}" destId="{00549BF4-DA0B-4A5B-9A35-AF9733C77ECF}" srcOrd="0" destOrd="0" presId="urn:microsoft.com/office/officeart/2018/2/layout/IconVerticalSolidList"/>
    <dgm:cxn modelId="{6F0D910A-E96F-45AE-98FD-EFC246E5423C}" type="presParOf" srcId="{7A358DA0-9F45-4940-A367-69E552C63F7B}" destId="{30D74E5F-A6DA-4BD0-B49C-82E7BFA4055E}" srcOrd="1" destOrd="0" presId="urn:microsoft.com/office/officeart/2018/2/layout/IconVerticalSolidList"/>
    <dgm:cxn modelId="{C37D09AD-AFBB-4403-A34E-4322636281FC}" type="presParOf" srcId="{7A358DA0-9F45-4940-A367-69E552C63F7B}" destId="{9CB14D59-17F8-438A-8CEE-3D75BC7F1187}" srcOrd="2" destOrd="0" presId="urn:microsoft.com/office/officeart/2018/2/layout/IconVerticalSolidList"/>
    <dgm:cxn modelId="{2F30F442-F635-4B9E-B897-7B7452A04725}" type="presParOf" srcId="{7A358DA0-9F45-4940-A367-69E552C63F7B}" destId="{65B4F114-F044-463F-B217-F902F284C21E}" srcOrd="3" destOrd="0" presId="urn:microsoft.com/office/officeart/2018/2/layout/IconVerticalSolidList"/>
    <dgm:cxn modelId="{6D2FAA20-C044-474E-851B-C99451BD15D5}" type="presParOf" srcId="{638E307E-0D63-433B-98D2-8FDC45D7C653}" destId="{837D7B12-E3FE-4F0E-ACC7-B787FD9CE13A}" srcOrd="7" destOrd="0" presId="urn:microsoft.com/office/officeart/2018/2/layout/IconVerticalSolidList"/>
    <dgm:cxn modelId="{A1F91785-0AE6-44D2-8E4D-EF6170D9A590}" type="presParOf" srcId="{638E307E-0D63-433B-98D2-8FDC45D7C653}" destId="{D6779411-7511-45E8-9EF1-0B1C6FBF9767}" srcOrd="8" destOrd="0" presId="urn:microsoft.com/office/officeart/2018/2/layout/IconVerticalSolidList"/>
    <dgm:cxn modelId="{3815E86E-16D6-4786-A6CD-3FEA225FB831}" type="presParOf" srcId="{D6779411-7511-45E8-9EF1-0B1C6FBF9767}" destId="{7671B998-13B8-4318-BB6F-AD2C34BFB22A}" srcOrd="0" destOrd="0" presId="urn:microsoft.com/office/officeart/2018/2/layout/IconVerticalSolidList"/>
    <dgm:cxn modelId="{F29F4018-7360-405D-AC29-DE195DFF0835}" type="presParOf" srcId="{D6779411-7511-45E8-9EF1-0B1C6FBF9767}" destId="{94D44436-E89C-4601-82AF-04D8C4B89CE9}" srcOrd="1" destOrd="0" presId="urn:microsoft.com/office/officeart/2018/2/layout/IconVerticalSolidList"/>
    <dgm:cxn modelId="{556406CF-21E0-4FF6-ACA4-2DFB80D24D5E}" type="presParOf" srcId="{D6779411-7511-45E8-9EF1-0B1C6FBF9767}" destId="{6B8F876E-A8F5-49D7-A7F4-48D9324CC19F}" srcOrd="2" destOrd="0" presId="urn:microsoft.com/office/officeart/2018/2/layout/IconVerticalSolidList"/>
    <dgm:cxn modelId="{5927D79F-111B-415A-BCFF-51C95FC959A0}" type="presParOf" srcId="{D6779411-7511-45E8-9EF1-0B1C6FBF9767}" destId="{7A89B949-20D3-49DA-AC4F-72301CA5E3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9BDD2-F795-4FFF-8948-78AEEBA93C18}">
      <dsp:nvSpPr>
        <dsp:cNvPr id="0" name=""/>
        <dsp:cNvSpPr/>
      </dsp:nvSpPr>
      <dsp:spPr>
        <a:xfrm>
          <a:off x="0" y="502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908EC-CDD3-4E16-A8E0-3688F611A55F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9DF3E-7490-4A62-A400-1D922A7465A4}">
      <dsp:nvSpPr>
        <dsp:cNvPr id="0" name=""/>
        <dsp:cNvSpPr/>
      </dsp:nvSpPr>
      <dsp:spPr>
        <a:xfrm>
          <a:off x="799588" y="502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QI 101: Introduction to Health Care Improvement</a:t>
          </a:r>
        </a:p>
      </dsp:txBody>
      <dsp:txXfrm>
        <a:off x="799588" y="502"/>
        <a:ext cx="4085614" cy="692284"/>
      </dsp:txXfrm>
    </dsp:sp>
    <dsp:sp modelId="{B85FAC2D-CE70-41D7-8DEF-7BEE342BB76C}">
      <dsp:nvSpPr>
        <dsp:cNvPr id="0" name=""/>
        <dsp:cNvSpPr/>
      </dsp:nvSpPr>
      <dsp:spPr>
        <a:xfrm>
          <a:off x="0" y="865858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C460D-A5FE-473E-B8FA-A4762B45DADA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3EE1A-936A-40CE-BB87-3312CF5AC2F3}">
      <dsp:nvSpPr>
        <dsp:cNvPr id="0" name=""/>
        <dsp:cNvSpPr/>
      </dsp:nvSpPr>
      <dsp:spPr>
        <a:xfrm>
          <a:off x="799588" y="865858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QI 102: How to Improve with the Model of Improvement</a:t>
          </a:r>
        </a:p>
      </dsp:txBody>
      <dsp:txXfrm>
        <a:off x="799588" y="865858"/>
        <a:ext cx="4085614" cy="692284"/>
      </dsp:txXfrm>
    </dsp:sp>
    <dsp:sp modelId="{ADED5A60-FBA1-4EE2-BB86-D691A58B7E81}">
      <dsp:nvSpPr>
        <dsp:cNvPr id="0" name=""/>
        <dsp:cNvSpPr/>
      </dsp:nvSpPr>
      <dsp:spPr>
        <a:xfrm>
          <a:off x="0" y="1731214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8DCDD-5C1A-4284-8B8D-8AD6030236B7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3C2D1-04E8-434E-9CB1-73A473D200F9}">
      <dsp:nvSpPr>
        <dsp:cNvPr id="0" name=""/>
        <dsp:cNvSpPr/>
      </dsp:nvSpPr>
      <dsp:spPr>
        <a:xfrm>
          <a:off x="799588" y="1731214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QI 103: Testing and Measuring Changes with PDSA Cycles</a:t>
          </a:r>
        </a:p>
      </dsp:txBody>
      <dsp:txXfrm>
        <a:off x="799588" y="1731214"/>
        <a:ext cx="4085614" cy="692284"/>
      </dsp:txXfrm>
    </dsp:sp>
    <dsp:sp modelId="{FFA88CF8-EE2B-4882-83F0-F79C01A565AC}">
      <dsp:nvSpPr>
        <dsp:cNvPr id="0" name=""/>
        <dsp:cNvSpPr/>
      </dsp:nvSpPr>
      <dsp:spPr>
        <a:xfrm>
          <a:off x="0" y="2596570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3F6F3-E9BD-44A6-8D3B-A649B05236A6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5DB82-17DA-4788-BF32-400F1C028D52}">
      <dsp:nvSpPr>
        <dsp:cNvPr id="0" name=""/>
        <dsp:cNvSpPr/>
      </dsp:nvSpPr>
      <dsp:spPr>
        <a:xfrm>
          <a:off x="799588" y="2596570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QI 104: Integrating data: Run Charts, Control Charts, and other Measurement Tools</a:t>
          </a:r>
        </a:p>
      </dsp:txBody>
      <dsp:txXfrm>
        <a:off x="799588" y="2596570"/>
        <a:ext cx="4085614" cy="692284"/>
      </dsp:txXfrm>
    </dsp:sp>
    <dsp:sp modelId="{B0DEA462-ED34-4230-8876-828C96AB95B3}">
      <dsp:nvSpPr>
        <dsp:cNvPr id="0" name=""/>
        <dsp:cNvSpPr/>
      </dsp:nvSpPr>
      <dsp:spPr>
        <a:xfrm>
          <a:off x="0" y="3461926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EBC99-7A43-42DA-8EB7-65E8E6C2E228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A8092-470E-41F7-8F5D-29D5A5CC1206}">
      <dsp:nvSpPr>
        <dsp:cNvPr id="0" name=""/>
        <dsp:cNvSpPr/>
      </dsp:nvSpPr>
      <dsp:spPr>
        <a:xfrm>
          <a:off x="799588" y="3461926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QI 105: Leading Quality Improvement</a:t>
          </a:r>
        </a:p>
      </dsp:txBody>
      <dsp:txXfrm>
        <a:off x="799588" y="3461926"/>
        <a:ext cx="4085614" cy="692284"/>
      </dsp:txXfrm>
    </dsp:sp>
    <dsp:sp modelId="{CF83DEDB-6E77-4F97-9ED4-D45F44E087FF}">
      <dsp:nvSpPr>
        <dsp:cNvPr id="0" name=""/>
        <dsp:cNvSpPr/>
      </dsp:nvSpPr>
      <dsp:spPr>
        <a:xfrm>
          <a:off x="0" y="4327282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902EC-96CF-4935-99DD-08C33DE56AFC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EE40A-5E6A-4139-9B18-F470EE145ED4}">
      <dsp:nvSpPr>
        <dsp:cNvPr id="0" name=""/>
        <dsp:cNvSpPr/>
      </dsp:nvSpPr>
      <dsp:spPr>
        <a:xfrm>
          <a:off x="799588" y="4327282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QI 201: Planning for Spread, From Local Improvement to System-wide  Change</a:t>
          </a:r>
        </a:p>
      </dsp:txBody>
      <dsp:txXfrm>
        <a:off x="799588" y="4327282"/>
        <a:ext cx="4085614" cy="692284"/>
      </dsp:txXfrm>
    </dsp:sp>
    <dsp:sp modelId="{77A9427C-EF6F-40F6-A0EB-6BDBEC62B80B}">
      <dsp:nvSpPr>
        <dsp:cNvPr id="0" name=""/>
        <dsp:cNvSpPr/>
      </dsp:nvSpPr>
      <dsp:spPr>
        <a:xfrm>
          <a:off x="0" y="5192638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38D96-FA70-4E3B-BCDE-B83FF45BB0B8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A90A7-ADA9-499C-8321-08E645A3F994}">
      <dsp:nvSpPr>
        <dsp:cNvPr id="0" name=""/>
        <dsp:cNvSpPr/>
      </dsp:nvSpPr>
      <dsp:spPr>
        <a:xfrm>
          <a:off x="799588" y="5192638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 101: Introduction to </a:t>
          </a:r>
          <a:r>
            <a:rPr lang="en-US" sz="1600" kern="1200" dirty="0" err="1"/>
            <a:t>Helath</a:t>
          </a:r>
          <a:r>
            <a:rPr lang="en-US" sz="1600" kern="1200" dirty="0"/>
            <a:t> Care Leadership</a:t>
          </a:r>
        </a:p>
      </dsp:txBody>
      <dsp:txXfrm>
        <a:off x="799588" y="5192638"/>
        <a:ext cx="4085614" cy="692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4E9FF-4248-42AF-BABB-B6B68A0AB3E6}">
      <dsp:nvSpPr>
        <dsp:cNvPr id="0" name=""/>
        <dsp:cNvSpPr/>
      </dsp:nvSpPr>
      <dsp:spPr>
        <a:xfrm>
          <a:off x="0" y="326795"/>
          <a:ext cx="1322720" cy="529088"/>
        </a:xfrm>
        <a:prstGeom prst="chevron">
          <a:avLst/>
        </a:prstGeom>
        <a:solidFill>
          <a:srgbClr val="2CA2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>
            <a:solidFill>
              <a:schemeClr val="bg1"/>
            </a:solidFill>
          </a:endParaRPr>
        </a:p>
      </dsp:txBody>
      <dsp:txXfrm>
        <a:off x="264544" y="326795"/>
        <a:ext cx="793632" cy="529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4E9FF-4248-42AF-BABB-B6B68A0AB3E6}">
      <dsp:nvSpPr>
        <dsp:cNvPr id="0" name=""/>
        <dsp:cNvSpPr/>
      </dsp:nvSpPr>
      <dsp:spPr>
        <a:xfrm>
          <a:off x="0" y="335620"/>
          <a:ext cx="1322720" cy="529088"/>
        </a:xfrm>
        <a:prstGeom prst="chevron">
          <a:avLst/>
        </a:prstGeom>
        <a:solidFill>
          <a:srgbClr val="2CA2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>
            <a:solidFill>
              <a:schemeClr val="bg1"/>
            </a:solidFill>
          </a:endParaRPr>
        </a:p>
      </dsp:txBody>
      <dsp:txXfrm>
        <a:off x="264544" y="335620"/>
        <a:ext cx="793632" cy="5290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4E9FF-4248-42AF-BABB-B6B68A0AB3E6}">
      <dsp:nvSpPr>
        <dsp:cNvPr id="0" name=""/>
        <dsp:cNvSpPr/>
      </dsp:nvSpPr>
      <dsp:spPr>
        <a:xfrm>
          <a:off x="0" y="290976"/>
          <a:ext cx="1322720" cy="529088"/>
        </a:xfrm>
        <a:prstGeom prst="chevron">
          <a:avLst/>
        </a:prstGeom>
        <a:solidFill>
          <a:srgbClr val="2CA2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264544" y="290976"/>
        <a:ext cx="793632" cy="529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9A7A2-D9F8-4D29-A5DB-C82925A1FE69}">
      <dsp:nvSpPr>
        <dsp:cNvPr id="0" name=""/>
        <dsp:cNvSpPr/>
      </dsp:nvSpPr>
      <dsp:spPr>
        <a:xfrm>
          <a:off x="0" y="4597"/>
          <a:ext cx="4885203" cy="7288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64ED8-92B8-4317-ADAF-D329A4F4CDE7}">
      <dsp:nvSpPr>
        <dsp:cNvPr id="0" name=""/>
        <dsp:cNvSpPr/>
      </dsp:nvSpPr>
      <dsp:spPr>
        <a:xfrm>
          <a:off x="220472" y="168585"/>
          <a:ext cx="400859" cy="4008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562F5-B9A9-4E29-93D2-5D68B1BFF0F7}">
      <dsp:nvSpPr>
        <dsp:cNvPr id="0" name=""/>
        <dsp:cNvSpPr/>
      </dsp:nvSpPr>
      <dsp:spPr>
        <a:xfrm>
          <a:off x="841804" y="0"/>
          <a:ext cx="3905603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Partnership and co-design with the host country</a:t>
          </a:r>
        </a:p>
      </dsp:txBody>
      <dsp:txXfrm>
        <a:off x="841804" y="0"/>
        <a:ext cx="3905603" cy="979371"/>
      </dsp:txXfrm>
    </dsp:sp>
    <dsp:sp modelId="{CD6C7D16-60C3-428E-B78D-5329C4BAEEC3}">
      <dsp:nvSpPr>
        <dsp:cNvPr id="0" name=""/>
        <dsp:cNvSpPr/>
      </dsp:nvSpPr>
      <dsp:spPr>
        <a:xfrm>
          <a:off x="0" y="1228812"/>
          <a:ext cx="4885203" cy="7288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66429-2AFE-4A92-9154-63EE2EC89173}">
      <dsp:nvSpPr>
        <dsp:cNvPr id="0" name=""/>
        <dsp:cNvSpPr/>
      </dsp:nvSpPr>
      <dsp:spPr>
        <a:xfrm>
          <a:off x="220472" y="1392800"/>
          <a:ext cx="400859" cy="4008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C5CFC-0ADF-4FEE-B1DE-8B5B4E6D504A}">
      <dsp:nvSpPr>
        <dsp:cNvPr id="0" name=""/>
        <dsp:cNvSpPr/>
      </dsp:nvSpPr>
      <dsp:spPr>
        <a:xfrm>
          <a:off x="841804" y="1126468"/>
          <a:ext cx="3905603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focus on lab-clinic collaboration and team building</a:t>
          </a:r>
        </a:p>
      </dsp:txBody>
      <dsp:txXfrm>
        <a:off x="841804" y="1126468"/>
        <a:ext cx="3905603" cy="979371"/>
      </dsp:txXfrm>
    </dsp:sp>
    <dsp:sp modelId="{2D1F67BF-C1B7-4CBF-B26E-53EE39AE6D42}">
      <dsp:nvSpPr>
        <dsp:cNvPr id="0" name=""/>
        <dsp:cNvSpPr/>
      </dsp:nvSpPr>
      <dsp:spPr>
        <a:xfrm>
          <a:off x="0" y="2453027"/>
          <a:ext cx="4885203" cy="7288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2A199-1853-459C-9E4F-70DDBF08B8B0}">
      <dsp:nvSpPr>
        <dsp:cNvPr id="0" name=""/>
        <dsp:cNvSpPr/>
      </dsp:nvSpPr>
      <dsp:spPr>
        <a:xfrm>
          <a:off x="220472" y="2617014"/>
          <a:ext cx="400859" cy="4008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FBAFC-10D9-4596-9EE2-035554A7C522}">
      <dsp:nvSpPr>
        <dsp:cNvPr id="0" name=""/>
        <dsp:cNvSpPr/>
      </dsp:nvSpPr>
      <dsp:spPr>
        <a:xfrm>
          <a:off x="841804" y="2319979"/>
          <a:ext cx="3905603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Local decision making based on local (facility-level) data</a:t>
          </a:r>
        </a:p>
      </dsp:txBody>
      <dsp:txXfrm>
        <a:off x="841804" y="2319979"/>
        <a:ext cx="3905603" cy="979371"/>
      </dsp:txXfrm>
    </dsp:sp>
    <dsp:sp modelId="{00549BF4-DA0B-4A5B-9A35-AF9733C77ECF}">
      <dsp:nvSpPr>
        <dsp:cNvPr id="0" name=""/>
        <dsp:cNvSpPr/>
      </dsp:nvSpPr>
      <dsp:spPr>
        <a:xfrm>
          <a:off x="0" y="3677241"/>
          <a:ext cx="4885203" cy="7288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74E5F-A6DA-4BD0-B49C-82E7BFA4055E}">
      <dsp:nvSpPr>
        <dsp:cNvPr id="0" name=""/>
        <dsp:cNvSpPr/>
      </dsp:nvSpPr>
      <dsp:spPr>
        <a:xfrm>
          <a:off x="220472" y="3841229"/>
          <a:ext cx="400859" cy="4008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4F114-F044-463F-B217-F902F284C21E}">
      <dsp:nvSpPr>
        <dsp:cNvPr id="0" name=""/>
        <dsp:cNvSpPr/>
      </dsp:nvSpPr>
      <dsp:spPr>
        <a:xfrm>
          <a:off x="841804" y="3574897"/>
          <a:ext cx="3905603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Empowering of frontline workers at the facility level</a:t>
          </a:r>
        </a:p>
      </dsp:txBody>
      <dsp:txXfrm>
        <a:off x="841804" y="3574897"/>
        <a:ext cx="3905603" cy="979371"/>
      </dsp:txXfrm>
    </dsp:sp>
    <dsp:sp modelId="{7671B998-13B8-4318-BB6F-AD2C34BFB22A}">
      <dsp:nvSpPr>
        <dsp:cNvPr id="0" name=""/>
        <dsp:cNvSpPr/>
      </dsp:nvSpPr>
      <dsp:spPr>
        <a:xfrm>
          <a:off x="0" y="4901456"/>
          <a:ext cx="4885203" cy="72883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44436-E89C-4601-82AF-04D8C4B89CE9}">
      <dsp:nvSpPr>
        <dsp:cNvPr id="0" name=""/>
        <dsp:cNvSpPr/>
      </dsp:nvSpPr>
      <dsp:spPr>
        <a:xfrm>
          <a:off x="220472" y="5065444"/>
          <a:ext cx="400859" cy="4008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9B949-20D3-49DA-AC4F-72301CA5E38B}">
      <dsp:nvSpPr>
        <dsp:cNvPr id="0" name=""/>
        <dsp:cNvSpPr/>
      </dsp:nvSpPr>
      <dsp:spPr>
        <a:xfrm>
          <a:off x="841804" y="4799112"/>
          <a:ext cx="3905603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QI capacity building for scale-up</a:t>
          </a:r>
        </a:p>
      </dsp:txBody>
      <dsp:txXfrm>
        <a:off x="841804" y="4799112"/>
        <a:ext cx="3905603" cy="97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</cdr:x>
      <cdr:y>0.24654</cdr:y>
    </cdr:from>
    <cdr:to>
      <cdr:x>0.372</cdr:x>
      <cdr:y>0.6159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7C3F0354-3208-C144-AD37-222341895B1C}"/>
            </a:ext>
          </a:extLst>
        </cdr:cNvPr>
        <cdr:cNvCxnSpPr/>
      </cdr:nvCxnSpPr>
      <cdr:spPr>
        <a:xfrm xmlns:a="http://schemas.openxmlformats.org/drawingml/2006/main">
          <a:off x="1467815" y="615719"/>
          <a:ext cx="0" cy="92241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0.24906</cdr:x>
      <cdr:y>0.12746</cdr:y>
    </cdr:from>
    <cdr:to>
      <cdr:x>0.24906</cdr:x>
      <cdr:y>0.72556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210C410-D12D-45DD-9070-3FB109E3DF45}"/>
            </a:ext>
          </a:extLst>
        </cdr:cNvPr>
        <cdr:cNvCxnSpPr/>
      </cdr:nvCxnSpPr>
      <cdr:spPr>
        <a:xfrm xmlns:a="http://schemas.openxmlformats.org/drawingml/2006/main">
          <a:off x="2169815" y="610812"/>
          <a:ext cx="0" cy="286632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>
              <a:alpha val="93000"/>
            </a:srgb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0.42491</cdr:x>
      <cdr:y>0.23712</cdr:y>
    </cdr:from>
    <cdr:to>
      <cdr:x>0.5155</cdr:x>
      <cdr:y>0.39158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03673" y="1199007"/>
          <a:ext cx="1066800" cy="78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0.30028</cdr:x>
      <cdr:y>0.56379</cdr:y>
    </cdr:from>
    <cdr:to>
      <cdr:x>0.4003</cdr:x>
      <cdr:y>0.63728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B78CBEA5-A8D5-47CF-95AF-F96A220DEB2D}"/>
            </a:ext>
          </a:extLst>
        </cdr:cNvPr>
        <cdr:cNvSpPr/>
      </cdr:nvSpPr>
      <cdr:spPr>
        <a:xfrm xmlns:a="http://schemas.openxmlformats.org/drawingml/2006/main">
          <a:off x="2616005" y="2701884"/>
          <a:ext cx="871408" cy="35216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</a:rPr>
            <a:t>PDSA 1</a:t>
          </a:r>
        </a:p>
      </cdr:txBody>
    </cdr:sp>
  </cdr:relSizeAnchor>
  <cdr:relSizeAnchor xmlns:cdr="http://schemas.openxmlformats.org/drawingml/2006/chartDrawing">
    <cdr:from>
      <cdr:x>0.41231</cdr:x>
      <cdr:y>0.56549</cdr:y>
    </cdr:from>
    <cdr:to>
      <cdr:x>0.52485</cdr:x>
      <cdr:y>0.63671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7D807891-7C0F-40E4-890F-F858E2023DD7}"/>
            </a:ext>
          </a:extLst>
        </cdr:cNvPr>
        <cdr:cNvSpPr/>
      </cdr:nvSpPr>
      <cdr:spPr>
        <a:xfrm xmlns:a="http://schemas.openxmlformats.org/drawingml/2006/main">
          <a:off x="3592092" y="2710032"/>
          <a:ext cx="980447" cy="3413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</a:rPr>
            <a:t>PDSA 2</a:t>
          </a:r>
        </a:p>
      </cdr:txBody>
    </cdr:sp>
  </cdr:relSizeAnchor>
  <cdr:relSizeAnchor xmlns:cdr="http://schemas.openxmlformats.org/drawingml/2006/chartDrawing">
    <cdr:from>
      <cdr:x>0.54302</cdr:x>
      <cdr:y>0.56245</cdr:y>
    </cdr:from>
    <cdr:to>
      <cdr:x>0.64376</cdr:x>
      <cdr:y>0.63764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C4F2F18B-DB58-41B2-A092-E866FD4248E2}"/>
            </a:ext>
          </a:extLst>
        </cdr:cNvPr>
        <cdr:cNvSpPr/>
      </cdr:nvSpPr>
      <cdr:spPr>
        <a:xfrm xmlns:a="http://schemas.openxmlformats.org/drawingml/2006/main">
          <a:off x="4730810" y="2695442"/>
          <a:ext cx="877610" cy="3603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</a:rPr>
            <a:t>PDSA 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0.07713</cdr:x>
      <cdr:y>0.46871</cdr:y>
    </cdr:from>
    <cdr:to>
      <cdr:x>0.17906</cdr:x>
      <cdr:y>0.59998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631BCD0-34C7-4FCA-8E00-FEB723F881E5}"/>
            </a:ext>
          </a:extLst>
        </cdr:cNvPr>
        <cdr:cNvSpPr txBox="1"/>
      </cdr:nvSpPr>
      <cdr:spPr>
        <a:xfrm xmlns:a="http://schemas.openxmlformats.org/drawingml/2006/main">
          <a:off x="608301" y="1731846"/>
          <a:ext cx="803892" cy="485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Site A1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0.01638</cdr:x>
      <cdr:y>0.20409</cdr:y>
    </cdr:from>
    <cdr:to>
      <cdr:x>0.13474</cdr:x>
      <cdr:y>0.90224</cdr:y>
    </cdr:to>
    <cdr:grpSp>
      <cdr:nvGrpSpPr>
        <cdr:cNvPr id="11" name="Group 10">
          <a:extLst xmlns:a="http://schemas.openxmlformats.org/drawingml/2006/main">
            <a:ext uri="{FF2B5EF4-FFF2-40B4-BE49-F238E27FC236}">
              <a16:creationId xmlns:a16="http://schemas.microsoft.com/office/drawing/2014/main" id="{2076E50E-B300-433C-8832-812ED011B5E0}"/>
            </a:ext>
          </a:extLst>
        </cdr:cNvPr>
        <cdr:cNvGrpSpPr/>
      </cdr:nvGrpSpPr>
      <cdr:grpSpPr>
        <a:xfrm xmlns:a="http://schemas.openxmlformats.org/drawingml/2006/main">
          <a:off x="137141" y="995751"/>
          <a:ext cx="990966" cy="3406261"/>
          <a:chOff x="86627" y="838624"/>
          <a:chExt cx="694423" cy="2957850"/>
        </a:xfrm>
      </cdr:grpSpPr>
      <cdr:sp macro="" textlink="">
        <cdr:nvSpPr>
          <cdr:cNvPr id="2" name="TextBox 1">
            <a:extLst xmlns:a="http://schemas.openxmlformats.org/drawingml/2006/main">
              <a:ext uri="{FF2B5EF4-FFF2-40B4-BE49-F238E27FC236}">
                <a16:creationId xmlns:a16="http://schemas.microsoft.com/office/drawing/2014/main" id="{BF7948F8-ACF8-4DCC-9DE2-0B3E7948EC73}"/>
              </a:ext>
            </a:extLst>
          </cdr:cNvPr>
          <cdr:cNvSpPr txBox="1"/>
        </cdr:nvSpPr>
        <cdr:spPr>
          <a:xfrm xmlns:a="http://schemas.openxmlformats.org/drawingml/2006/main">
            <a:off x="114300" y="838624"/>
            <a:ext cx="662940" cy="38687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Site B1</a:t>
            </a:r>
            <a:endParaRPr lang="en-US" sz="1600" dirty="0"/>
          </a:p>
        </cdr:txBody>
      </cdr:sp>
      <cdr:sp macro="" textlink="">
        <cdr:nvSpPr>
          <cdr:cNvPr id="3" name="TextBox 2">
            <a:extLst xmlns:a="http://schemas.openxmlformats.org/drawingml/2006/main">
              <a:ext uri="{FF2B5EF4-FFF2-40B4-BE49-F238E27FC236}">
                <a16:creationId xmlns:a16="http://schemas.microsoft.com/office/drawing/2014/main" id="{89C2880C-5044-4CB1-A206-E52120CABE15}"/>
              </a:ext>
            </a:extLst>
          </cdr:cNvPr>
          <cdr:cNvSpPr txBox="1"/>
        </cdr:nvSpPr>
        <cdr:spPr>
          <a:xfrm xmlns:a="http://schemas.openxmlformats.org/drawingml/2006/main">
            <a:off x="114300" y="1228681"/>
            <a:ext cx="662940" cy="38687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Site B2</a:t>
            </a:r>
            <a:endParaRPr lang="en-US" sz="1600" dirty="0"/>
          </a:p>
        </cdr:txBody>
      </cdr:sp>
      <cdr:sp macro="" textlink="">
        <cdr:nvSpPr>
          <cdr:cNvPr id="4" name="TextBox 3">
            <a:extLst xmlns:a="http://schemas.openxmlformats.org/drawingml/2006/main">
              <a:ext uri="{FF2B5EF4-FFF2-40B4-BE49-F238E27FC236}">
                <a16:creationId xmlns:a16="http://schemas.microsoft.com/office/drawing/2014/main" id="{C9082EB0-BC53-41ED-9394-25CC2E3A0DE9}"/>
              </a:ext>
            </a:extLst>
          </cdr:cNvPr>
          <cdr:cNvSpPr txBox="1"/>
        </cdr:nvSpPr>
        <cdr:spPr>
          <a:xfrm xmlns:a="http://schemas.openxmlformats.org/drawingml/2006/main">
            <a:off x="116204" y="1589767"/>
            <a:ext cx="662940" cy="38687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Site B3</a:t>
            </a:r>
            <a:endParaRPr lang="en-US" sz="1600" dirty="0"/>
          </a:p>
        </cdr:txBody>
      </cdr:sp>
      <cdr:sp macro="" textlink="">
        <cdr:nvSpPr>
          <cdr:cNvPr id="5" name="TextBox 4">
            <a:extLst xmlns:a="http://schemas.openxmlformats.org/drawingml/2006/main">
              <a:ext uri="{FF2B5EF4-FFF2-40B4-BE49-F238E27FC236}">
                <a16:creationId xmlns:a16="http://schemas.microsoft.com/office/drawing/2014/main" id="{24144A10-1AEA-4B82-AFAF-A06746AE78F0}"/>
              </a:ext>
            </a:extLst>
          </cdr:cNvPr>
          <cdr:cNvSpPr txBox="1"/>
        </cdr:nvSpPr>
        <cdr:spPr>
          <a:xfrm xmlns:a="http://schemas.openxmlformats.org/drawingml/2006/main">
            <a:off x="118110" y="1976639"/>
            <a:ext cx="662940" cy="38687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Site B4</a:t>
            </a:r>
            <a:endParaRPr lang="en-US" sz="1600" dirty="0"/>
          </a:p>
        </cdr:txBody>
      </cdr:sp>
      <cdr:sp macro="" textlink="">
        <cdr:nvSpPr>
          <cdr:cNvPr id="6" name="TextBox 5">
            <a:extLst xmlns:a="http://schemas.openxmlformats.org/drawingml/2006/main">
              <a:ext uri="{FF2B5EF4-FFF2-40B4-BE49-F238E27FC236}">
                <a16:creationId xmlns:a16="http://schemas.microsoft.com/office/drawing/2014/main" id="{8F9E4105-154A-4D51-9B87-D2753A0F4B77}"/>
              </a:ext>
            </a:extLst>
          </cdr:cNvPr>
          <cdr:cNvSpPr txBox="1"/>
        </cdr:nvSpPr>
        <cdr:spPr>
          <a:xfrm xmlns:a="http://schemas.openxmlformats.org/drawingml/2006/main">
            <a:off x="99060" y="2343123"/>
            <a:ext cx="662940" cy="38687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Site B5</a:t>
            </a:r>
            <a:endParaRPr lang="en-US" sz="1600" dirty="0"/>
          </a:p>
        </cdr:txBody>
      </cdr: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1F1E261C-FD87-4ABB-89BE-D3D43D8FE91E}"/>
              </a:ext>
            </a:extLst>
          </cdr:cNvPr>
          <cdr:cNvSpPr txBox="1"/>
        </cdr:nvSpPr>
        <cdr:spPr>
          <a:xfrm xmlns:a="http://schemas.openxmlformats.org/drawingml/2006/main">
            <a:off x="86627" y="2702393"/>
            <a:ext cx="662940" cy="38687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Site B6</a:t>
            </a:r>
            <a:endParaRPr lang="en-US" sz="1600" dirty="0"/>
          </a:p>
        </cdr:txBody>
      </cdr:sp>
      <cdr:sp macro="" textlink="">
        <cdr:nvSpPr>
          <cdr:cNvPr id="8" name="TextBox 7">
            <a:extLst xmlns:a="http://schemas.openxmlformats.org/drawingml/2006/main">
              <a:ext uri="{FF2B5EF4-FFF2-40B4-BE49-F238E27FC236}">
                <a16:creationId xmlns:a16="http://schemas.microsoft.com/office/drawing/2014/main" id="{1480F922-3BD7-42BC-BB0B-B2EE3B811238}"/>
              </a:ext>
            </a:extLst>
          </cdr:cNvPr>
          <cdr:cNvSpPr txBox="1"/>
        </cdr:nvSpPr>
        <cdr:spPr>
          <a:xfrm xmlns:a="http://schemas.openxmlformats.org/drawingml/2006/main">
            <a:off x="95251" y="3125710"/>
            <a:ext cx="662940" cy="38687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2000" dirty="0"/>
              <a:t>Site B7</a:t>
            </a:r>
          </a:p>
        </cdr:txBody>
      </cdr:sp>
      <cdr:sp macro="" textlink="">
        <cdr:nvSpPr>
          <cdr:cNvPr id="9" name="TextBox 8">
            <a:extLst xmlns:a="http://schemas.openxmlformats.org/drawingml/2006/main">
              <a:ext uri="{FF2B5EF4-FFF2-40B4-BE49-F238E27FC236}">
                <a16:creationId xmlns:a16="http://schemas.microsoft.com/office/drawing/2014/main" id="{F92124DC-AB7F-4B31-AC86-1493465C0CA6}"/>
              </a:ext>
            </a:extLst>
          </cdr:cNvPr>
          <cdr:cNvSpPr txBox="1"/>
        </cdr:nvSpPr>
        <cdr:spPr>
          <a:xfrm xmlns:a="http://schemas.openxmlformats.org/drawingml/2006/main">
            <a:off x="114300" y="3409602"/>
            <a:ext cx="662940" cy="38687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fld id="{80ED4B16-B60B-4234-8A9F-917BDEDF5EBB}" type="TxLink">
              <a:rPr lang="en-US" sz="2000" b="0" i="0" u="none" strike="noStrike">
                <a:solidFill>
                  <a:srgbClr val="000000"/>
                </a:solidFill>
                <a:latin typeface="Calibri"/>
                <a:cs typeface="Calibri"/>
              </a:rPr>
              <a:pPr/>
              <a:t> </a:t>
            </a:fld>
            <a:endParaRPr lang="en-US" sz="160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E16AFF3-D13F-4011-AB36-716B8E1C08E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E1E2468-6F06-4761-B07E-8837BDB53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04CD-86E5-BD47-8C04-D2DB8E5C74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1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C04CD-86E5-BD47-8C04-D2DB8E5C74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0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使用方法：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更改文字</a:t>
            </a:r>
            <a:r>
              <a:rPr lang="en-US" altLang="zh-CN"/>
              <a:t>】</a:t>
            </a:r>
            <a:r>
              <a:rPr lang="zh-CN" altLang="en-US"/>
              <a:t>：将标题框及正文框中的文字可直接改为您所需文字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绘图工具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填充</a:t>
            </a:r>
            <a:r>
              <a:rPr lang="en-US" altLang="zh-CN"/>
              <a:t>》</a:t>
            </a:r>
            <a:r>
              <a:rPr lang="zh-CN" altLang="en-US"/>
              <a:t>图片</a:t>
            </a:r>
            <a:r>
              <a:rPr lang="en-US" altLang="zh-CN"/>
              <a:t>》</a:t>
            </a:r>
            <a:r>
              <a:rPr lang="zh-CN" altLang="en-US"/>
              <a:t>选择您需要展示的图片</a:t>
            </a:r>
            <a:br>
              <a:rPr lang="zh-CN" altLang="en-US"/>
            </a:br>
            <a:r>
              <a:rPr lang="en-US" altLang="zh-CN"/>
              <a:t>【</a:t>
            </a:r>
            <a:r>
              <a:rPr lang="zh-CN" altLang="en-US"/>
              <a:t>增加减少图片</a:t>
            </a:r>
            <a:r>
              <a:rPr lang="en-US" altLang="zh-CN"/>
              <a:t>】</a:t>
            </a:r>
            <a:r>
              <a:rPr lang="zh-CN" altLang="en-US"/>
              <a:t>：直接复制粘贴图片来增加图片数，复制后更改方法见</a:t>
            </a:r>
            <a:r>
              <a:rPr lang="en-US" altLang="zh-CN"/>
              <a:t>【</a:t>
            </a:r>
            <a:r>
              <a:rPr lang="zh-CN" altLang="en-US"/>
              <a:t>更改图片</a:t>
            </a:r>
            <a:r>
              <a:rPr lang="en-US" altLang="zh-CN"/>
              <a:t>】</a:t>
            </a:r>
            <a:br>
              <a:rPr lang="en-US" altLang="zh-CN"/>
            </a:br>
            <a:r>
              <a:rPr lang="en-US" altLang="zh-CN"/>
              <a:t>【</a:t>
            </a:r>
            <a:r>
              <a:rPr lang="zh-CN" altLang="en-US"/>
              <a:t>更改图片色彩</a:t>
            </a:r>
            <a:r>
              <a:rPr lang="en-US" altLang="zh-CN"/>
              <a:t>】</a:t>
            </a:r>
            <a:r>
              <a:rPr lang="zh-CN" altLang="en-US"/>
              <a:t>：点中图片</a:t>
            </a:r>
            <a:r>
              <a:rPr lang="en-US" altLang="zh-CN"/>
              <a:t>》</a:t>
            </a:r>
            <a:r>
              <a:rPr lang="zh-CN" altLang="en-US"/>
              <a:t>图片工具</a:t>
            </a:r>
            <a:r>
              <a:rPr lang="en-US" altLang="zh-CN"/>
              <a:t>》</a:t>
            </a:r>
            <a:r>
              <a:rPr lang="zh-CN" altLang="en-US"/>
              <a:t>格式</a:t>
            </a:r>
            <a:r>
              <a:rPr lang="en-US" altLang="zh-CN"/>
              <a:t>》</a:t>
            </a:r>
            <a:r>
              <a:rPr lang="zh-CN" altLang="en-US"/>
              <a:t>色彩（重新着色）</a:t>
            </a:r>
            <a:r>
              <a:rPr lang="en-US" altLang="zh-CN"/>
              <a:t>》</a:t>
            </a:r>
            <a:r>
              <a:rPr lang="zh-CN" altLang="en-US"/>
              <a:t>选择您喜欢的色彩</a:t>
            </a:r>
            <a:br>
              <a:rPr lang="zh-CN" altLang="en-US"/>
            </a:br>
            <a:r>
              <a:rPr lang="zh-CN" altLang="en-US"/>
              <a:t>下载更多模板、视频教程：</a:t>
            </a:r>
            <a:r>
              <a:rPr lang="en-US"/>
              <a:t>http://www.mysoeasy.com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91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Median = 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A1286-37CB-44CD-A890-6B24B20F8CE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1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 Median = 80%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A1286-37CB-44CD-A890-6B24B20F8CE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3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Median = 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A1286-37CB-44CD-A890-6B24B20F8CE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3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99B3-1D33-402B-A5AE-84207924ED1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EBC-C6C0-4DD3-9B21-4A64E466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99B3-1D33-402B-A5AE-84207924ED1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EBC-C6C0-4DD3-9B21-4A64E466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99B3-1D33-402B-A5AE-84207924ED1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EBC-C6C0-4DD3-9B21-4A64E466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5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8DAA182-5CEC-440E-A435-0B94D7042C51}" type="datetime1">
              <a:rPr lang="en-US" altLang="zh-TW" smtClean="0"/>
              <a:t>11/1/2019</a:t>
            </a:fld>
            <a:endParaRPr lang="zh-CN" altLang="en-US" sz="1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84ACE8B-33F9-44D5-8533-0DC34F6341E1}" type="slidenum">
              <a:rPr lang="zh-TW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495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53" y="5952205"/>
            <a:ext cx="1880789" cy="85323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65736" y="5264945"/>
            <a:ext cx="7020017" cy="1063009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Weekday, Month DD, YYYY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65735" y="1770343"/>
            <a:ext cx="8812530" cy="1928812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735" y="4038601"/>
            <a:ext cx="8812530" cy="886897"/>
          </a:xfrm>
        </p:spPr>
        <p:txBody>
          <a:bodyPr anchor="b"/>
          <a:lstStyle>
            <a:lvl1pPr marL="0" indent="0" algn="l">
              <a:buNone/>
              <a:defRPr sz="18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Enter presentation subtitle or author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39680"/>
            <a:ext cx="1488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898989"/>
                </a:solidFill>
              </a:rPr>
              <a:t>Division of Global HIV</a:t>
            </a:r>
            <a:r>
              <a:rPr lang="en-US" sz="900" baseline="0" dirty="0">
                <a:solidFill>
                  <a:srgbClr val="898989"/>
                </a:solidFill>
              </a:rPr>
              <a:t> &amp; TB</a:t>
            </a:r>
            <a:endParaRPr lang="en-US" sz="9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9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99B3-1D33-402B-A5AE-84207924ED1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EBC-C6C0-4DD3-9B21-4A64E466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6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99B3-1D33-402B-A5AE-84207924ED1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EBC-C6C0-4DD3-9B21-4A64E466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1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99B3-1D33-402B-A5AE-84207924ED1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EBC-C6C0-4DD3-9B21-4A64E466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99B3-1D33-402B-A5AE-84207924ED1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EBC-C6C0-4DD3-9B21-4A64E466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99B3-1D33-402B-A5AE-84207924ED1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EBC-C6C0-4DD3-9B21-4A64E466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99B3-1D33-402B-A5AE-84207924ED1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EBC-C6C0-4DD3-9B21-4A64E466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0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99B3-1D33-402B-A5AE-84207924ED1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EBC-C6C0-4DD3-9B21-4A64E466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5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99B3-1D33-402B-A5AE-84207924ED1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CEBC-C6C0-4DD3-9B21-4A64E466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2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799B3-1D33-402B-A5AE-84207924ED1A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CEBC-C6C0-4DD3-9B21-4A64E466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hart" Target="../charts/chart6.xml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chart" Target="../charts/chart5.xml"/><Relationship Id="rId5" Type="http://schemas.openxmlformats.org/officeDocument/2006/relationships/chart" Target="../charts/chart2.xml"/><Relationship Id="rId10" Type="http://schemas.openxmlformats.org/officeDocument/2006/relationships/chart" Target="../charts/chart4.xml"/><Relationship Id="rId4" Type="http://schemas.openxmlformats.org/officeDocument/2006/relationships/image" Target="../media/image24.png"/><Relationship Id="rId9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4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arccqi.org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vZxvxUCDvo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C24F8-F7AE-4C86-9281-DC299836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912" y="838200"/>
            <a:ext cx="3897762" cy="36267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LARC Overview </a:t>
            </a:r>
            <a:b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</a:br>
            <a:br>
              <a: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Enhancing HIV Service Delivery through a Quality Improvement Collaborative and Lab-Clinic Interface</a:t>
            </a:r>
            <a:endParaRPr lang="en-US" sz="3600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3C5EE-A46D-4C93-91FF-15C4D7A04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9970" y="5303141"/>
            <a:ext cx="3483937" cy="14958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Katy Yao, PhD</a:t>
            </a:r>
          </a:p>
          <a:p>
            <a:r>
              <a: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International Laboratory Branch</a:t>
            </a:r>
          </a:p>
          <a:p>
            <a:r>
              <a: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Division of Global HIV and TB Program, CGH</a:t>
            </a:r>
          </a:p>
          <a:p>
            <a:r>
              <a: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 Centers for Disease Control and Prevention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879F57-7592-4BCE-89DD-0D4DC8AA17E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2" r="26110"/>
          <a:stretch/>
        </p:blipFill>
        <p:spPr bwMode="auto">
          <a:xfrm>
            <a:off x="314536" y="1265068"/>
            <a:ext cx="3035882" cy="295969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76FE40-60A8-4DAD-A929-8AE4E4A403E0}"/>
              </a:ext>
            </a:extLst>
          </p:cNvPr>
          <p:cNvSpPr txBox="1"/>
          <p:nvPr/>
        </p:nvSpPr>
        <p:spPr>
          <a:xfrm>
            <a:off x="108154" y="6371303"/>
            <a:ext cx="132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October 28, 2019</a:t>
            </a:r>
          </a:p>
          <a:p>
            <a:r>
              <a:rPr lang="de-DE" sz="1200" dirty="0"/>
              <a:t>Harare, Zimbabwe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67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248" y="1359027"/>
            <a:ext cx="8668139" cy="4602004"/>
          </a:xfrm>
          <a:custGeom>
            <a:avLst/>
            <a:gdLst/>
            <a:ahLst/>
            <a:cxnLst/>
            <a:rect l="l" t="t" r="r" b="b"/>
            <a:pathLst>
              <a:path w="9747885" h="6136005">
                <a:moveTo>
                  <a:pt x="0" y="1533905"/>
                </a:moveTo>
                <a:lnTo>
                  <a:pt x="6679692" y="1533905"/>
                </a:lnTo>
                <a:lnTo>
                  <a:pt x="6679692" y="0"/>
                </a:lnTo>
                <a:lnTo>
                  <a:pt x="9747504" y="3067812"/>
                </a:lnTo>
                <a:lnTo>
                  <a:pt x="6679692" y="6135624"/>
                </a:lnTo>
                <a:lnTo>
                  <a:pt x="6679692" y="4601718"/>
                </a:lnTo>
                <a:lnTo>
                  <a:pt x="0" y="4601718"/>
                </a:lnTo>
                <a:lnTo>
                  <a:pt x="0" y="1533905"/>
                </a:lnTo>
                <a:close/>
              </a:path>
            </a:pathLst>
          </a:custGeom>
          <a:ln w="57912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2922269" y="2054162"/>
            <a:ext cx="291131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2400" b="1" spc="-11" dirty="0">
                <a:solidFill>
                  <a:srgbClr val="C00000"/>
                </a:solidFill>
                <a:latin typeface="Calibri"/>
                <a:cs typeface="Calibri"/>
              </a:rPr>
              <a:t>Viral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Load</a:t>
            </a:r>
            <a:r>
              <a:rPr sz="2400" b="1" spc="-7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4" dirty="0">
                <a:solidFill>
                  <a:srgbClr val="C00000"/>
                </a:solidFill>
                <a:latin typeface="Calibri"/>
                <a:cs typeface="Calibri"/>
              </a:rPr>
              <a:t>Cascade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8065" y="3699222"/>
            <a:ext cx="539496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1531142" y="4029710"/>
            <a:ext cx="61310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b="1" spc="-4" dirty="0">
                <a:latin typeface="Calibri"/>
                <a:cs typeface="Calibri"/>
              </a:rPr>
              <a:t>Ma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wi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5811" y="3698129"/>
            <a:ext cx="539496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602995" y="4025002"/>
            <a:ext cx="86052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b="1" spc="-8" dirty="0">
                <a:latin typeface="Calibri"/>
                <a:cs typeface="Calibri"/>
              </a:rPr>
              <a:t>M</a:t>
            </a:r>
            <a:r>
              <a:rPr sz="1200" b="1" spc="-11" dirty="0">
                <a:latin typeface="Calibri"/>
                <a:cs typeface="Calibri"/>
              </a:rPr>
              <a:t>oz</a:t>
            </a:r>
            <a:r>
              <a:rPr sz="1200" b="1" spc="-8" dirty="0">
                <a:latin typeface="Calibri"/>
                <a:cs typeface="Calibri"/>
              </a:rPr>
              <a:t>am</a:t>
            </a:r>
            <a:r>
              <a:rPr sz="1200" b="1" dirty="0">
                <a:latin typeface="Calibri"/>
                <a:cs typeface="Calibri"/>
              </a:rPr>
              <a:t>b</a:t>
            </a:r>
            <a:r>
              <a:rPr sz="1200" b="1" spc="4" dirty="0">
                <a:latin typeface="Calibri"/>
                <a:cs typeface="Calibri"/>
              </a:rPr>
              <a:t>i</a:t>
            </a:r>
            <a:r>
              <a:rPr sz="1200" b="1" dirty="0">
                <a:latin typeface="Calibri"/>
                <a:cs typeface="Calibri"/>
              </a:rPr>
              <a:t>que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48631" y="3683607"/>
            <a:ext cx="539496" cy="365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6007675" y="4047932"/>
            <a:ext cx="6704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spc="-8" dirty="0">
                <a:latin typeface="Calibri"/>
                <a:cs typeface="Calibri"/>
              </a:rPr>
              <a:t>w</a:t>
            </a:r>
            <a:r>
              <a:rPr sz="1200" b="1" spc="-4" dirty="0">
                <a:latin typeface="Calibri"/>
                <a:cs typeface="Calibri"/>
              </a:rPr>
              <a:t>az</a:t>
            </a:r>
            <a:r>
              <a:rPr sz="1200" b="1" spc="4" dirty="0">
                <a:latin typeface="Calibri"/>
                <a:cs typeface="Calibri"/>
              </a:rPr>
              <a:t>i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4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nd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62676" y="3679172"/>
            <a:ext cx="539496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6677351" y="4041932"/>
            <a:ext cx="5863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b="1" spc="-71" dirty="0">
                <a:latin typeface="Calibri"/>
                <a:cs typeface="Calibri"/>
              </a:rPr>
              <a:t>T</a:t>
            </a:r>
            <a:r>
              <a:rPr sz="1200" b="1" spc="-4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n</a:t>
            </a:r>
            <a:r>
              <a:rPr sz="1200" b="1" spc="-8" dirty="0">
                <a:latin typeface="Calibri"/>
                <a:cs typeface="Calibri"/>
              </a:rPr>
              <a:t>z</a:t>
            </a:r>
            <a:r>
              <a:rPr sz="1200" b="1" spc="-4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nia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67262" y="3682172"/>
            <a:ext cx="539496" cy="365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 txBox="1"/>
          <p:nvPr/>
        </p:nvSpPr>
        <p:spPr>
          <a:xfrm>
            <a:off x="7270559" y="4037170"/>
            <a:ext cx="52387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b="1" dirty="0">
                <a:latin typeface="Calibri"/>
                <a:cs typeface="Calibri"/>
              </a:rPr>
              <a:t>U</a:t>
            </a:r>
            <a:r>
              <a:rPr sz="1200" b="1" spc="-26" dirty="0">
                <a:latin typeface="Calibri"/>
                <a:cs typeface="Calibri"/>
              </a:rPr>
              <a:t>g</a:t>
            </a:r>
            <a:r>
              <a:rPr sz="1200" b="1" spc="-4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nda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16317" y="3704955"/>
            <a:ext cx="542925" cy="3611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/>
          <p:nvPr/>
        </p:nvSpPr>
        <p:spPr>
          <a:xfrm>
            <a:off x="4815873" y="4058252"/>
            <a:ext cx="5500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/>
            <a:r>
              <a:rPr sz="1200" b="1" spc="-19" dirty="0">
                <a:latin typeface="Calibri"/>
                <a:cs typeface="Calibri"/>
              </a:rPr>
              <a:t>K</a:t>
            </a:r>
            <a:r>
              <a:rPr sz="1200" b="1" spc="-4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ny</a:t>
            </a:r>
            <a:r>
              <a:rPr sz="1200" b="1" dirty="0">
                <a:latin typeface="Calibri"/>
                <a:cs typeface="Calibri"/>
              </a:rPr>
              <a:t>a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01813" y="4489751"/>
            <a:ext cx="1408942" cy="10113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26194" rIns="0" bIns="0" rtlCol="0">
            <a:spAutoFit/>
          </a:bodyPr>
          <a:lstStyle/>
          <a:p>
            <a:pPr marL="81439" marR="72866" indent="-953" algn="ctr">
              <a:spcBef>
                <a:spcPts val="206"/>
              </a:spcBef>
            </a:pPr>
            <a:r>
              <a:rPr sz="1600" b="1" dirty="0">
                <a:solidFill>
                  <a:schemeClr val="bg1"/>
                </a:solidFill>
                <a:cs typeface="Calibri"/>
              </a:rPr>
              <a:t>↑ </a:t>
            </a:r>
            <a:r>
              <a:rPr sz="1600" b="1" spc="-8" dirty="0">
                <a:solidFill>
                  <a:schemeClr val="bg1"/>
                </a:solidFill>
                <a:cs typeface="Calibri"/>
              </a:rPr>
              <a:t>Patients 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with </a:t>
            </a:r>
            <a:r>
              <a:rPr sz="1600" b="1" spc="-4" dirty="0">
                <a:solidFill>
                  <a:schemeClr val="bg1"/>
                </a:solidFill>
                <a:cs typeface="Calibri"/>
              </a:rPr>
              <a:t>high VL 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who</a:t>
            </a:r>
            <a:r>
              <a:rPr sz="1600" b="1" spc="-56" dirty="0">
                <a:solidFill>
                  <a:schemeClr val="bg1"/>
                </a:solidFill>
                <a:cs typeface="Calibri"/>
              </a:rPr>
              <a:t> </a:t>
            </a:r>
            <a:r>
              <a:rPr sz="1600" b="1" spc="-8" dirty="0">
                <a:solidFill>
                  <a:schemeClr val="bg1"/>
                </a:solidFill>
                <a:cs typeface="Calibri"/>
              </a:rPr>
              <a:t>returned  for</a:t>
            </a:r>
            <a:r>
              <a:rPr lang="en-US" sz="1600" b="1" spc="-8" dirty="0">
                <a:solidFill>
                  <a:schemeClr val="bg1"/>
                </a:solidFill>
                <a:cs typeface="Calibri"/>
              </a:rPr>
              <a:t>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1</a:t>
            </a:r>
            <a:r>
              <a:rPr sz="1600" b="1" baseline="24691" dirty="0">
                <a:solidFill>
                  <a:schemeClr val="bg1"/>
                </a:solidFill>
                <a:cs typeface="Calibri"/>
              </a:rPr>
              <a:t>st</a:t>
            </a:r>
            <a:r>
              <a:rPr sz="1600" b="1" spc="23" baseline="24691" dirty="0">
                <a:solidFill>
                  <a:schemeClr val="bg1"/>
                </a:solidFill>
                <a:cs typeface="Calibri"/>
              </a:rPr>
              <a:t> </a:t>
            </a:r>
            <a:r>
              <a:rPr sz="1600" b="1" spc="-8" dirty="0">
                <a:solidFill>
                  <a:schemeClr val="bg1"/>
                </a:solidFill>
                <a:cs typeface="Calibri"/>
              </a:rPr>
              <a:t>EAC</a:t>
            </a:r>
            <a:endParaRPr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49606" y="4230909"/>
            <a:ext cx="111919" cy="265271"/>
          </a:xfrm>
          <a:custGeom>
            <a:avLst/>
            <a:gdLst/>
            <a:ahLst/>
            <a:cxnLst/>
            <a:rect l="l" t="t" r="r" b="b"/>
            <a:pathLst>
              <a:path w="149225" h="353695">
                <a:moveTo>
                  <a:pt x="107333" y="68899"/>
                </a:moveTo>
                <a:lnTo>
                  <a:pt x="0" y="348869"/>
                </a:lnTo>
                <a:lnTo>
                  <a:pt x="11938" y="353441"/>
                </a:lnTo>
                <a:lnTo>
                  <a:pt x="119161" y="73440"/>
                </a:lnTo>
                <a:lnTo>
                  <a:pt x="107333" y="68899"/>
                </a:lnTo>
                <a:close/>
              </a:path>
              <a:path w="149225" h="353695">
                <a:moveTo>
                  <a:pt x="146137" y="57023"/>
                </a:moveTo>
                <a:lnTo>
                  <a:pt x="111887" y="57023"/>
                </a:lnTo>
                <a:lnTo>
                  <a:pt x="123698" y="61595"/>
                </a:lnTo>
                <a:lnTo>
                  <a:pt x="119161" y="73440"/>
                </a:lnTo>
                <a:lnTo>
                  <a:pt x="148844" y="84836"/>
                </a:lnTo>
                <a:lnTo>
                  <a:pt x="146137" y="57023"/>
                </a:lnTo>
                <a:close/>
              </a:path>
              <a:path w="149225" h="353695">
                <a:moveTo>
                  <a:pt x="111887" y="57023"/>
                </a:moveTo>
                <a:lnTo>
                  <a:pt x="107333" y="68899"/>
                </a:lnTo>
                <a:lnTo>
                  <a:pt x="119161" y="73440"/>
                </a:lnTo>
                <a:lnTo>
                  <a:pt x="123698" y="61595"/>
                </a:lnTo>
                <a:lnTo>
                  <a:pt x="111887" y="57023"/>
                </a:lnTo>
                <a:close/>
              </a:path>
              <a:path w="149225" h="353695">
                <a:moveTo>
                  <a:pt x="140589" y="0"/>
                </a:moveTo>
                <a:lnTo>
                  <a:pt x="77724" y="57531"/>
                </a:lnTo>
                <a:lnTo>
                  <a:pt x="107333" y="68899"/>
                </a:lnTo>
                <a:lnTo>
                  <a:pt x="111887" y="57023"/>
                </a:lnTo>
                <a:lnTo>
                  <a:pt x="146137" y="57023"/>
                </a:lnTo>
                <a:lnTo>
                  <a:pt x="140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6295644" y="4237101"/>
            <a:ext cx="57150" cy="252889"/>
          </a:xfrm>
          <a:custGeom>
            <a:avLst/>
            <a:gdLst/>
            <a:ahLst/>
            <a:cxnLst/>
            <a:rect l="l" t="t" r="r" b="b"/>
            <a:pathLst>
              <a:path w="76200" h="337185">
                <a:moveTo>
                  <a:pt x="44443" y="76073"/>
                </a:moveTo>
                <a:lnTo>
                  <a:pt x="31743" y="76327"/>
                </a:lnTo>
                <a:lnTo>
                  <a:pt x="36829" y="336930"/>
                </a:lnTo>
                <a:lnTo>
                  <a:pt x="49529" y="336676"/>
                </a:lnTo>
                <a:lnTo>
                  <a:pt x="44443" y="76073"/>
                </a:lnTo>
                <a:close/>
              </a:path>
              <a:path w="76200" h="337185">
                <a:moveTo>
                  <a:pt x="36575" y="0"/>
                </a:moveTo>
                <a:lnTo>
                  <a:pt x="0" y="76961"/>
                </a:lnTo>
                <a:lnTo>
                  <a:pt x="31743" y="76327"/>
                </a:lnTo>
                <a:lnTo>
                  <a:pt x="31496" y="63626"/>
                </a:lnTo>
                <a:lnTo>
                  <a:pt x="44196" y="63372"/>
                </a:lnTo>
                <a:lnTo>
                  <a:pt x="69862" y="63372"/>
                </a:lnTo>
                <a:lnTo>
                  <a:pt x="36575" y="0"/>
                </a:lnTo>
                <a:close/>
              </a:path>
              <a:path w="76200" h="337185">
                <a:moveTo>
                  <a:pt x="44196" y="63372"/>
                </a:moveTo>
                <a:lnTo>
                  <a:pt x="31496" y="63626"/>
                </a:lnTo>
                <a:lnTo>
                  <a:pt x="31743" y="76327"/>
                </a:lnTo>
                <a:lnTo>
                  <a:pt x="44443" y="76073"/>
                </a:lnTo>
                <a:lnTo>
                  <a:pt x="44196" y="63372"/>
                </a:lnTo>
                <a:close/>
              </a:path>
              <a:path w="76200" h="337185">
                <a:moveTo>
                  <a:pt x="69862" y="63372"/>
                </a:moveTo>
                <a:lnTo>
                  <a:pt x="44196" y="63372"/>
                </a:lnTo>
                <a:lnTo>
                  <a:pt x="44443" y="76073"/>
                </a:lnTo>
                <a:lnTo>
                  <a:pt x="76200" y="75437"/>
                </a:lnTo>
                <a:lnTo>
                  <a:pt x="69862" y="63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6886576" y="4240119"/>
            <a:ext cx="745331" cy="182880"/>
          </a:xfrm>
          <a:custGeom>
            <a:avLst/>
            <a:gdLst/>
            <a:ahLst/>
            <a:cxnLst/>
            <a:rect l="l" t="t" r="r" b="b"/>
            <a:pathLst>
              <a:path w="993775" h="243839">
                <a:moveTo>
                  <a:pt x="993648" y="0"/>
                </a:moveTo>
                <a:lnTo>
                  <a:pt x="985172" y="38526"/>
                </a:lnTo>
                <a:lnTo>
                  <a:pt x="961566" y="71993"/>
                </a:lnTo>
                <a:lnTo>
                  <a:pt x="925561" y="98389"/>
                </a:lnTo>
                <a:lnTo>
                  <a:pt x="879888" y="115702"/>
                </a:lnTo>
                <a:lnTo>
                  <a:pt x="827277" y="121919"/>
                </a:lnTo>
                <a:lnTo>
                  <a:pt x="663194" y="121919"/>
                </a:lnTo>
                <a:lnTo>
                  <a:pt x="610583" y="128137"/>
                </a:lnTo>
                <a:lnTo>
                  <a:pt x="564910" y="145450"/>
                </a:lnTo>
                <a:lnTo>
                  <a:pt x="528905" y="171846"/>
                </a:lnTo>
                <a:lnTo>
                  <a:pt x="505299" y="205313"/>
                </a:lnTo>
                <a:lnTo>
                  <a:pt x="496824" y="243839"/>
                </a:lnTo>
                <a:lnTo>
                  <a:pt x="488348" y="205313"/>
                </a:lnTo>
                <a:lnTo>
                  <a:pt x="464742" y="171846"/>
                </a:lnTo>
                <a:lnTo>
                  <a:pt x="428737" y="145450"/>
                </a:lnTo>
                <a:lnTo>
                  <a:pt x="383064" y="128137"/>
                </a:lnTo>
                <a:lnTo>
                  <a:pt x="330453" y="121919"/>
                </a:lnTo>
                <a:lnTo>
                  <a:pt x="166370" y="121919"/>
                </a:lnTo>
                <a:lnTo>
                  <a:pt x="113759" y="115702"/>
                </a:lnTo>
                <a:lnTo>
                  <a:pt x="68086" y="98389"/>
                </a:lnTo>
                <a:lnTo>
                  <a:pt x="32081" y="71993"/>
                </a:lnTo>
                <a:lnTo>
                  <a:pt x="8475" y="38526"/>
                </a:lnTo>
                <a:lnTo>
                  <a:pt x="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 txBox="1"/>
          <p:nvPr/>
        </p:nvSpPr>
        <p:spPr>
          <a:xfrm>
            <a:off x="346205" y="4485228"/>
            <a:ext cx="1263395" cy="10113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26194" rIns="0" bIns="0" rtlCol="0">
            <a:spAutoFit/>
          </a:bodyPr>
          <a:lstStyle/>
          <a:p>
            <a:pPr marL="74771" marR="69533" indent="-476" algn="ctr">
              <a:spcBef>
                <a:spcPts val="206"/>
              </a:spcBef>
            </a:pPr>
            <a:r>
              <a:rPr sz="1600" b="1" dirty="0">
                <a:solidFill>
                  <a:schemeClr val="bg1"/>
                </a:solidFill>
                <a:cs typeface="Calibri"/>
              </a:rPr>
              <a:t>↑ VL </a:t>
            </a:r>
            <a:r>
              <a:rPr sz="1600" b="1" spc="-4" dirty="0">
                <a:solidFill>
                  <a:schemeClr val="bg1"/>
                </a:solidFill>
                <a:cs typeface="Calibri"/>
              </a:rPr>
              <a:t>tests  </a:t>
            </a:r>
            <a:r>
              <a:rPr sz="1600" b="1" spc="-8" dirty="0">
                <a:solidFill>
                  <a:schemeClr val="bg1"/>
                </a:solidFill>
                <a:cs typeface="Calibri"/>
              </a:rPr>
              <a:t>ordered</a:t>
            </a:r>
            <a:r>
              <a:rPr sz="1600" b="1" spc="-60" dirty="0">
                <a:solidFill>
                  <a:schemeClr val="bg1"/>
                </a:solidFill>
                <a:cs typeface="Calibri"/>
              </a:rPr>
              <a:t> </a:t>
            </a:r>
            <a:r>
              <a:rPr sz="1600" b="1" spc="-8" dirty="0">
                <a:solidFill>
                  <a:schemeClr val="bg1"/>
                </a:solidFill>
                <a:cs typeface="Calibri"/>
              </a:rPr>
              <a:t>for 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eligible  </a:t>
            </a:r>
            <a:r>
              <a:rPr sz="1600" b="1" spc="-4" dirty="0">
                <a:solidFill>
                  <a:schemeClr val="bg1"/>
                </a:solidFill>
                <a:cs typeface="Calibri"/>
              </a:rPr>
              <a:t>patients</a:t>
            </a:r>
            <a:endParaRPr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70259" y="4484092"/>
            <a:ext cx="1365404" cy="10113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26194" rIns="0" bIns="0" rtlCol="0">
            <a:spAutoFit/>
          </a:bodyPr>
          <a:lstStyle/>
          <a:p>
            <a:pPr marL="79534" marR="73819" algn="ctr">
              <a:spcBef>
                <a:spcPts val="206"/>
              </a:spcBef>
            </a:pPr>
            <a:r>
              <a:rPr sz="1600" b="1" dirty="0">
                <a:solidFill>
                  <a:schemeClr val="bg1"/>
                </a:solidFill>
                <a:cs typeface="Calibri"/>
              </a:rPr>
              <a:t>↑ </a:t>
            </a:r>
            <a:r>
              <a:rPr sz="1600" b="1" spc="-4" dirty="0">
                <a:solidFill>
                  <a:schemeClr val="bg1"/>
                </a:solidFill>
                <a:cs typeface="Calibri"/>
              </a:rPr>
              <a:t>VL samples  collected</a:t>
            </a:r>
            <a:r>
              <a:rPr sz="1600" b="1" spc="-56" dirty="0">
                <a:solidFill>
                  <a:schemeClr val="bg1"/>
                </a:solidFill>
                <a:cs typeface="Calibri"/>
              </a:rPr>
              <a:t> </a:t>
            </a:r>
            <a:r>
              <a:rPr sz="1600" b="1" spc="-8" dirty="0">
                <a:solidFill>
                  <a:schemeClr val="bg1"/>
                </a:solidFill>
                <a:cs typeface="Calibri"/>
              </a:rPr>
              <a:t>from  </a:t>
            </a:r>
            <a:r>
              <a:rPr sz="1600" b="1" dirty="0">
                <a:solidFill>
                  <a:schemeClr val="bg1"/>
                </a:solidFill>
                <a:cs typeface="Calibri"/>
              </a:rPr>
              <a:t>eligible  </a:t>
            </a:r>
            <a:r>
              <a:rPr sz="1600" b="1" spc="-4" dirty="0">
                <a:solidFill>
                  <a:schemeClr val="bg1"/>
                </a:solidFill>
                <a:cs typeface="Calibri"/>
              </a:rPr>
              <a:t>patients</a:t>
            </a:r>
            <a:endParaRPr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04556" y="4237101"/>
            <a:ext cx="75724" cy="267653"/>
          </a:xfrm>
          <a:custGeom>
            <a:avLst/>
            <a:gdLst/>
            <a:ahLst/>
            <a:cxnLst/>
            <a:rect l="l" t="t" r="r" b="b"/>
            <a:pathLst>
              <a:path w="100964" h="356870">
                <a:moveTo>
                  <a:pt x="43563" y="73405"/>
                </a:moveTo>
                <a:lnTo>
                  <a:pt x="31117" y="75945"/>
                </a:lnTo>
                <a:lnTo>
                  <a:pt x="88518" y="356869"/>
                </a:lnTo>
                <a:lnTo>
                  <a:pt x="100964" y="354329"/>
                </a:lnTo>
                <a:lnTo>
                  <a:pt x="43563" y="73405"/>
                </a:lnTo>
                <a:close/>
              </a:path>
              <a:path w="100964" h="356870">
                <a:moveTo>
                  <a:pt x="22098" y="0"/>
                </a:moveTo>
                <a:lnTo>
                  <a:pt x="0" y="82295"/>
                </a:lnTo>
                <a:lnTo>
                  <a:pt x="31117" y="75945"/>
                </a:lnTo>
                <a:lnTo>
                  <a:pt x="28575" y="63499"/>
                </a:lnTo>
                <a:lnTo>
                  <a:pt x="41021" y="60959"/>
                </a:lnTo>
                <a:lnTo>
                  <a:pt x="69896" y="60959"/>
                </a:lnTo>
                <a:lnTo>
                  <a:pt x="22098" y="0"/>
                </a:lnTo>
                <a:close/>
              </a:path>
              <a:path w="100964" h="356870">
                <a:moveTo>
                  <a:pt x="41021" y="60959"/>
                </a:moveTo>
                <a:lnTo>
                  <a:pt x="28575" y="63499"/>
                </a:lnTo>
                <a:lnTo>
                  <a:pt x="31117" y="75945"/>
                </a:lnTo>
                <a:lnTo>
                  <a:pt x="43563" y="73405"/>
                </a:lnTo>
                <a:lnTo>
                  <a:pt x="41021" y="60959"/>
                </a:lnTo>
                <a:close/>
              </a:path>
              <a:path w="100964" h="356870">
                <a:moveTo>
                  <a:pt x="69896" y="60959"/>
                </a:moveTo>
                <a:lnTo>
                  <a:pt x="41021" y="60959"/>
                </a:lnTo>
                <a:lnTo>
                  <a:pt x="43563" y="73405"/>
                </a:lnTo>
                <a:lnTo>
                  <a:pt x="74675" y="67055"/>
                </a:lnTo>
                <a:lnTo>
                  <a:pt x="69896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963358" y="4228052"/>
            <a:ext cx="57150" cy="270986"/>
          </a:xfrm>
          <a:custGeom>
            <a:avLst/>
            <a:gdLst/>
            <a:ahLst/>
            <a:cxnLst/>
            <a:rect l="l" t="t" r="r" b="b"/>
            <a:pathLst>
              <a:path w="76200" h="361314">
                <a:moveTo>
                  <a:pt x="31616" y="74988"/>
                </a:moveTo>
                <a:lnTo>
                  <a:pt x="0" y="359537"/>
                </a:lnTo>
                <a:lnTo>
                  <a:pt x="12700" y="360934"/>
                </a:lnTo>
                <a:lnTo>
                  <a:pt x="44195" y="76381"/>
                </a:lnTo>
                <a:lnTo>
                  <a:pt x="31616" y="74988"/>
                </a:lnTo>
                <a:close/>
              </a:path>
              <a:path w="76200" h="361314">
                <a:moveTo>
                  <a:pt x="69354" y="62356"/>
                </a:moveTo>
                <a:lnTo>
                  <a:pt x="33019" y="62356"/>
                </a:lnTo>
                <a:lnTo>
                  <a:pt x="45593" y="63754"/>
                </a:lnTo>
                <a:lnTo>
                  <a:pt x="44195" y="76381"/>
                </a:lnTo>
                <a:lnTo>
                  <a:pt x="75818" y="79882"/>
                </a:lnTo>
                <a:lnTo>
                  <a:pt x="69354" y="62356"/>
                </a:lnTo>
                <a:close/>
              </a:path>
              <a:path w="76200" h="361314">
                <a:moveTo>
                  <a:pt x="33019" y="62356"/>
                </a:moveTo>
                <a:lnTo>
                  <a:pt x="31616" y="74988"/>
                </a:lnTo>
                <a:lnTo>
                  <a:pt x="44195" y="76381"/>
                </a:lnTo>
                <a:lnTo>
                  <a:pt x="45593" y="63754"/>
                </a:lnTo>
                <a:lnTo>
                  <a:pt x="33019" y="62356"/>
                </a:lnTo>
                <a:close/>
              </a:path>
              <a:path w="76200" h="361314">
                <a:moveTo>
                  <a:pt x="46355" y="0"/>
                </a:moveTo>
                <a:lnTo>
                  <a:pt x="126" y="71500"/>
                </a:lnTo>
                <a:lnTo>
                  <a:pt x="31616" y="74988"/>
                </a:lnTo>
                <a:lnTo>
                  <a:pt x="33019" y="62356"/>
                </a:lnTo>
                <a:lnTo>
                  <a:pt x="69354" y="62356"/>
                </a:lnTo>
                <a:lnTo>
                  <a:pt x="463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76988" y="339109"/>
            <a:ext cx="8577763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z="3600" b="1" dirty="0">
                <a:latin typeface="+mn-lt"/>
              </a:rPr>
              <a:t>LARC </a:t>
            </a:r>
            <a:r>
              <a:rPr lang="en-US" sz="3600" b="1" dirty="0">
                <a:latin typeface="+mn-lt"/>
              </a:rPr>
              <a:t>1.0 </a:t>
            </a:r>
            <a:r>
              <a:rPr lang="en-US" sz="3600" b="1" spc="-4" dirty="0">
                <a:latin typeface="+mn-lt"/>
              </a:rPr>
              <a:t>(2016-2017) tested the concept in 6 countries.</a:t>
            </a:r>
            <a:endParaRPr sz="3600" b="1" dirty="0">
              <a:latin typeface="+mn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79ACF22-8C43-4B50-BE01-B6D0C56E80DA}"/>
              </a:ext>
            </a:extLst>
          </p:cNvPr>
          <p:cNvGrpSpPr/>
          <p:nvPr/>
        </p:nvGrpSpPr>
        <p:grpSpPr>
          <a:xfrm>
            <a:off x="578710" y="2723240"/>
            <a:ext cx="6948833" cy="798716"/>
            <a:chOff x="674177" y="5923124"/>
            <a:chExt cx="6948833" cy="79871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66FBB63-965E-4DE9-930B-91D049E671EB}"/>
                </a:ext>
              </a:extLst>
            </p:cNvPr>
            <p:cNvSpPr/>
            <p:nvPr/>
          </p:nvSpPr>
          <p:spPr>
            <a:xfrm>
              <a:off x="674177" y="5930437"/>
              <a:ext cx="1379652" cy="79140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-8" dirty="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1600" b="1" spc="-8" dirty="0">
                  <a:solidFill>
                    <a:schemeClr val="tx1"/>
                  </a:solidFill>
                  <a:cs typeface="Calibri"/>
                </a:rPr>
                <a:t>Dem</a:t>
              </a:r>
              <a:r>
                <a:rPr lang="en-US" sz="1600" b="1" dirty="0">
                  <a:solidFill>
                    <a:schemeClr val="tx1"/>
                  </a:solidFill>
                  <a:cs typeface="Calibri"/>
                </a:rPr>
                <a:t>a</a:t>
              </a:r>
              <a:r>
                <a:rPr lang="en-US" sz="1600" b="1" spc="-8" dirty="0">
                  <a:solidFill>
                    <a:schemeClr val="tx1"/>
                  </a:solidFill>
                  <a:cs typeface="Calibri"/>
                </a:rPr>
                <a:t>n</a:t>
              </a:r>
              <a:r>
                <a:rPr lang="en-US" sz="1600" b="1" spc="-4" dirty="0">
                  <a:solidFill>
                    <a:schemeClr val="tx1"/>
                  </a:solidFill>
                  <a:cs typeface="Calibri"/>
                </a:rPr>
                <a:t>d  c</a:t>
              </a:r>
              <a:r>
                <a:rPr lang="en-US" sz="1600" b="1" spc="-19" dirty="0">
                  <a:solidFill>
                    <a:schemeClr val="tx1"/>
                  </a:solidFill>
                  <a:cs typeface="Calibri"/>
                </a:rPr>
                <a:t>r</a:t>
              </a:r>
              <a:r>
                <a:rPr lang="en-US" sz="1600" b="1" spc="-8" dirty="0">
                  <a:solidFill>
                    <a:schemeClr val="tx1"/>
                  </a:solidFill>
                  <a:cs typeface="Calibri"/>
                </a:rPr>
                <a:t>e</a:t>
              </a:r>
              <a:r>
                <a:rPr lang="en-US" sz="1600" b="1" spc="-11" dirty="0">
                  <a:solidFill>
                    <a:schemeClr val="tx1"/>
                  </a:solidFill>
                  <a:cs typeface="Calibri"/>
                </a:rPr>
                <a:t>a</a:t>
              </a:r>
              <a:r>
                <a:rPr lang="en-US" sz="1600" b="1" spc="-4" dirty="0">
                  <a:solidFill>
                    <a:schemeClr val="tx1"/>
                  </a:solidFill>
                  <a:cs typeface="Calibri"/>
                </a:rPr>
                <a:t>ti</a:t>
              </a:r>
              <a:r>
                <a:rPr lang="en-US" sz="1600" b="1" dirty="0">
                  <a:solidFill>
                    <a:schemeClr val="tx1"/>
                  </a:solidFill>
                  <a:cs typeface="Calibri"/>
                </a:rPr>
                <a:t>o</a:t>
              </a:r>
              <a:r>
                <a:rPr lang="en-US" sz="1600" b="1" spc="-4" dirty="0">
                  <a:solidFill>
                    <a:schemeClr val="tx1"/>
                  </a:solidFill>
                  <a:cs typeface="Calibri"/>
                </a:rPr>
                <a:t>n</a:t>
              </a:r>
              <a:endParaRPr lang="en-US" sz="1600" dirty="0">
                <a:solidFill>
                  <a:schemeClr val="tx1"/>
                </a:solidFill>
                <a:cs typeface="Calibri"/>
              </a:endParaRPr>
            </a:p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CA035ED-2C6D-49B2-8E91-B4125B36E514}"/>
                </a:ext>
              </a:extLst>
            </p:cNvPr>
            <p:cNvSpPr/>
            <p:nvPr/>
          </p:nvSpPr>
          <p:spPr>
            <a:xfrm>
              <a:off x="2160135" y="5929347"/>
              <a:ext cx="1211932" cy="7914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spc="-4" dirty="0">
                <a:solidFill>
                  <a:schemeClr val="bg1">
                    <a:lumMod val="50000"/>
                  </a:schemeClr>
                </a:solidFill>
                <a:cs typeface="Calibri"/>
              </a:endParaRPr>
            </a:p>
            <a:p>
              <a:pPr algn="ctr"/>
              <a:r>
                <a:rPr lang="en-US" sz="1600" b="1" spc="-4" dirty="0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Sample  </a:t>
              </a:r>
              <a:r>
                <a:rPr lang="en-US" sz="1600" b="1" spc="-11" dirty="0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c</a:t>
              </a:r>
              <a:r>
                <a:rPr lang="en-US" sz="1600" b="1" spc="-4" dirty="0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ol</a:t>
              </a: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l</a:t>
              </a:r>
              <a:r>
                <a:rPr lang="en-US" sz="1600" b="1" spc="-8" dirty="0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e</a:t>
              </a:r>
              <a:r>
                <a:rPr lang="en-US" sz="1600" b="1" spc="-4" dirty="0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cti</a:t>
              </a: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o</a:t>
              </a:r>
              <a:r>
                <a:rPr lang="en-US" sz="1600" b="1" spc="-8" dirty="0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n</a:t>
              </a:r>
              <a:r>
                <a:rPr lang="en-US" sz="1600" b="1" spc="-4" dirty="0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/  </a:t>
              </a:r>
              <a:r>
                <a:rPr lang="en-US" sz="1600" b="1" spc="-8" dirty="0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transport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cs typeface="Calibri"/>
              </a:endParaRPr>
            </a:p>
            <a:p>
              <a:pPr algn="ctr"/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17ED05E-F213-4A33-A88F-FD005F756E03}"/>
                </a:ext>
              </a:extLst>
            </p:cNvPr>
            <p:cNvSpPr/>
            <p:nvPr/>
          </p:nvSpPr>
          <p:spPr>
            <a:xfrm>
              <a:off x="3449668" y="5930437"/>
              <a:ext cx="1126080" cy="7914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05" algn="ctr"/>
              <a:r>
                <a:rPr lang="en-US" sz="1600" b="1" spc="-8" dirty="0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Laboratory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cs typeface="Calibri"/>
              </a:endParaRPr>
            </a:p>
            <a:p>
              <a:pPr marL="36671" algn="ctr">
                <a:spcBef>
                  <a:spcPts val="386"/>
                </a:spcBef>
              </a:pPr>
              <a:r>
                <a:rPr lang="en-US" sz="1600" b="1" spc="-8" dirty="0">
                  <a:solidFill>
                    <a:schemeClr val="bg1">
                      <a:lumMod val="50000"/>
                    </a:schemeClr>
                  </a:solidFill>
                  <a:cs typeface="Calibri"/>
                </a:rPr>
                <a:t>testing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D6744F7-F220-4789-969B-1B166666466F}"/>
                </a:ext>
              </a:extLst>
            </p:cNvPr>
            <p:cNvSpPr/>
            <p:nvPr/>
          </p:nvSpPr>
          <p:spPr>
            <a:xfrm>
              <a:off x="4643313" y="5923124"/>
              <a:ext cx="1379652" cy="7914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spc="-8" dirty="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1600" b="1" spc="-8" dirty="0">
                  <a:solidFill>
                    <a:schemeClr val="tx1"/>
                  </a:solidFill>
                  <a:cs typeface="Calibri"/>
                </a:rPr>
                <a:t>Result  </a:t>
              </a:r>
              <a:r>
                <a:rPr lang="en-US" sz="1600" b="1" spc="-19" dirty="0">
                  <a:solidFill>
                    <a:schemeClr val="tx1"/>
                  </a:solidFill>
                  <a:cs typeface="Calibri"/>
                </a:rPr>
                <a:t>r</a:t>
              </a:r>
              <a:r>
                <a:rPr lang="en-US" sz="1600" b="1" spc="-8" dirty="0">
                  <a:solidFill>
                    <a:schemeClr val="tx1"/>
                  </a:solidFill>
                  <a:cs typeface="Calibri"/>
                </a:rPr>
                <a:t>eporting</a:t>
              </a:r>
              <a:endParaRPr lang="en-US" sz="1600" dirty="0">
                <a:solidFill>
                  <a:schemeClr val="tx1"/>
                </a:solidFill>
                <a:cs typeface="Calibri"/>
              </a:endParaRPr>
            </a:p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F78A2E4-FAEA-40F0-99FA-EC24D4FF46DD}"/>
                </a:ext>
              </a:extLst>
            </p:cNvPr>
            <p:cNvSpPr/>
            <p:nvPr/>
          </p:nvSpPr>
          <p:spPr>
            <a:xfrm>
              <a:off x="6243358" y="5923124"/>
              <a:ext cx="1379652" cy="79140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spc="-11" dirty="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en-US" sz="1600" b="1" spc="-11" dirty="0">
                  <a:solidFill>
                    <a:schemeClr val="tx1"/>
                  </a:solidFill>
                  <a:cs typeface="Calibri"/>
                </a:rPr>
                <a:t>Patient  </a:t>
              </a:r>
              <a:r>
                <a:rPr lang="en-US" sz="1600" b="1" spc="-8" dirty="0">
                  <a:solidFill>
                    <a:schemeClr val="tx1"/>
                  </a:solidFill>
                  <a:cs typeface="Calibri"/>
                </a:rPr>
                <a:t>mana</a:t>
              </a:r>
              <a:r>
                <a:rPr lang="en-US" sz="1600" b="1" spc="-11" dirty="0">
                  <a:solidFill>
                    <a:schemeClr val="tx1"/>
                  </a:solidFill>
                  <a:cs typeface="Calibri"/>
                </a:rPr>
                <a:t>g</a:t>
              </a:r>
              <a:r>
                <a:rPr lang="en-US" sz="1600" b="1" spc="-8" dirty="0">
                  <a:solidFill>
                    <a:schemeClr val="tx1"/>
                  </a:solidFill>
                  <a:cs typeface="Calibri"/>
                </a:rPr>
                <a:t>eme</a:t>
              </a:r>
              <a:r>
                <a:rPr lang="en-US" sz="1600" b="1" spc="-19" dirty="0">
                  <a:solidFill>
                    <a:schemeClr val="tx1"/>
                  </a:solidFill>
                  <a:cs typeface="Calibri"/>
                </a:rPr>
                <a:t>n</a:t>
              </a:r>
              <a:r>
                <a:rPr lang="en-US" sz="1600" b="1" spc="-4" dirty="0">
                  <a:solidFill>
                    <a:schemeClr val="tx1"/>
                  </a:solidFill>
                  <a:cs typeface="Calibri"/>
                </a:rPr>
                <a:t>t</a:t>
              </a:r>
              <a:endParaRPr lang="en-US" sz="1600" dirty="0">
                <a:solidFill>
                  <a:schemeClr val="tx1"/>
                </a:solidFill>
                <a:cs typeface="Calibri"/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44" name="object 33">
            <a:extLst>
              <a:ext uri="{FF2B5EF4-FFF2-40B4-BE49-F238E27FC236}">
                <a16:creationId xmlns:a16="http://schemas.microsoft.com/office/drawing/2014/main" id="{7E994B14-F062-40F7-A2EC-1CC1AC5857E3}"/>
              </a:ext>
            </a:extLst>
          </p:cNvPr>
          <p:cNvSpPr txBox="1"/>
          <p:nvPr/>
        </p:nvSpPr>
        <p:spPr>
          <a:xfrm>
            <a:off x="4298950" y="4493800"/>
            <a:ext cx="1263394" cy="6708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26194" rIns="0" bIns="0" rtlCol="0">
            <a:spAutoFit/>
          </a:bodyPr>
          <a:lstStyle/>
          <a:p>
            <a:pPr algn="ctr" fontAlgn="t">
              <a:spcBef>
                <a:spcPts val="235"/>
              </a:spcBef>
            </a:pP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↑ VL</a:t>
            </a:r>
            <a:r>
              <a:rPr lang="en-US" sz="1600" b="1" spc="-1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600" b="1" spc="-5" dirty="0">
                <a:solidFill>
                  <a:schemeClr val="bg1"/>
                </a:solidFill>
                <a:cs typeface="Calibri" panose="020F0502020204030204" pitchFamily="34" charset="0"/>
              </a:rPr>
              <a:t>results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fontAlgn="t">
              <a:lnSpc>
                <a:spcPts val="1450"/>
              </a:lnSpc>
            </a:pPr>
            <a:r>
              <a:rPr lang="en-US" sz="1600" b="1" spc="-5" dirty="0">
                <a:solidFill>
                  <a:schemeClr val="bg1"/>
                </a:solidFill>
                <a:cs typeface="Calibri" panose="020F0502020204030204" pitchFamily="34" charset="0"/>
              </a:rPr>
              <a:t>placed</a:t>
            </a:r>
            <a:r>
              <a:rPr lang="en-US" sz="1600" b="1" spc="-65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in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fontAlgn="t">
              <a:lnSpc>
                <a:spcPts val="1455"/>
              </a:lnSpc>
            </a:pPr>
            <a:r>
              <a:rPr lang="en-US" sz="1600" b="1" spc="-10" dirty="0">
                <a:solidFill>
                  <a:schemeClr val="bg1"/>
                </a:solidFill>
                <a:cs typeface="Calibri" panose="020F0502020204030204" pitchFamily="34" charset="0"/>
              </a:rPr>
              <a:t>patient</a:t>
            </a:r>
            <a:r>
              <a:rPr lang="en-US" sz="1600" b="1" spc="-45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files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object 33">
            <a:extLst>
              <a:ext uri="{FF2B5EF4-FFF2-40B4-BE49-F238E27FC236}">
                <a16:creationId xmlns:a16="http://schemas.microsoft.com/office/drawing/2014/main" id="{62A85E5E-542E-4E09-B26B-CF9382027B17}"/>
              </a:ext>
            </a:extLst>
          </p:cNvPr>
          <p:cNvSpPr txBox="1"/>
          <p:nvPr/>
        </p:nvSpPr>
        <p:spPr>
          <a:xfrm>
            <a:off x="5640256" y="4488656"/>
            <a:ext cx="1298076" cy="8632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26194" rIns="0" bIns="0" rtlCol="0">
            <a:spAutoFit/>
          </a:bodyPr>
          <a:lstStyle/>
          <a:p>
            <a:pPr algn="ctr" fontAlgn="t">
              <a:spcBef>
                <a:spcPts val="275"/>
              </a:spcBef>
            </a:pP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↑</a:t>
            </a:r>
            <a:r>
              <a:rPr lang="en-US" sz="1600" b="1" spc="-9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600" b="1" spc="-10" dirty="0">
                <a:solidFill>
                  <a:schemeClr val="bg1"/>
                </a:solidFill>
                <a:cs typeface="Calibri" panose="020F0502020204030204" pitchFamily="34" charset="0"/>
              </a:rPr>
              <a:t>Patients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fontAlgn="t">
              <a:lnSpc>
                <a:spcPts val="1490"/>
              </a:lnSpc>
            </a:pP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with </a:t>
            </a:r>
            <a:r>
              <a:rPr lang="en-US" sz="1600" b="1" spc="-5" dirty="0">
                <a:solidFill>
                  <a:schemeClr val="bg1"/>
                </a:solidFill>
                <a:cs typeface="Calibri" panose="020F0502020204030204" pitchFamily="34" charset="0"/>
              </a:rPr>
              <a:t>high</a:t>
            </a:r>
            <a:r>
              <a:rPr lang="en-US" sz="1600" b="1" spc="-75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600" b="1" spc="-5" dirty="0">
                <a:solidFill>
                  <a:schemeClr val="bg1"/>
                </a:solidFill>
                <a:cs typeface="Calibri" panose="020F0502020204030204" pitchFamily="34" charset="0"/>
              </a:rPr>
              <a:t>VL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 fontAlgn="t">
              <a:lnSpc>
                <a:spcPts val="1490"/>
              </a:lnSpc>
            </a:pPr>
            <a:r>
              <a:rPr lang="en-US" sz="1600" b="1" spc="-5" dirty="0">
                <a:solidFill>
                  <a:schemeClr val="bg1"/>
                </a:solidFill>
                <a:cs typeface="Calibri" panose="020F0502020204030204" pitchFamily="34" charset="0"/>
              </a:rPr>
              <a:t>called</a:t>
            </a:r>
            <a:r>
              <a:rPr lang="en-US" sz="1600" b="1" spc="-8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600" b="1" spc="-10" dirty="0">
                <a:solidFill>
                  <a:schemeClr val="bg1"/>
                </a:solidFill>
                <a:cs typeface="Calibri" panose="020F0502020204030204" pitchFamily="34" charset="0"/>
              </a:rPr>
              <a:t>for return</a:t>
            </a:r>
            <a:r>
              <a:rPr lang="en-US" sz="1600" b="1" spc="-65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cs typeface="Calibri" panose="020F0502020204030204" pitchFamily="34" charset="0"/>
              </a:rPr>
              <a:t>visit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47311" y="1604872"/>
            <a:ext cx="2821577" cy="2483576"/>
          </a:xfrm>
          <a:prstGeom prst="rect">
            <a:avLst/>
          </a:prstGeom>
          <a:solidFill>
            <a:srgbClr val="FCE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1627" y="1604872"/>
            <a:ext cx="2821577" cy="2483576"/>
          </a:xfrm>
          <a:prstGeom prst="rect">
            <a:avLst/>
          </a:prstGeom>
          <a:solidFill>
            <a:srgbClr val="E0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871740"/>
              </p:ext>
            </p:extLst>
          </p:nvPr>
        </p:nvGraphicFramePr>
        <p:xfrm>
          <a:off x="3310044" y="2301229"/>
          <a:ext cx="2584570" cy="178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ctangle 21"/>
          <p:cNvSpPr/>
          <p:nvPr/>
        </p:nvSpPr>
        <p:spPr>
          <a:xfrm>
            <a:off x="3216363" y="1611297"/>
            <a:ext cx="2821577" cy="630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3" name="Picture 22" descr="&lt;strong&gt;Malawi&lt;/strong&gt; - Free Country Flags, All the flags in the worl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38" y="1670947"/>
            <a:ext cx="486876" cy="32216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3261224" y="1993114"/>
            <a:ext cx="5453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Malawi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04481" y="1611298"/>
            <a:ext cx="219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To increase the percentage of viral load tests ordered for eligible patients from 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0%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 (July 2016) to 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80%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 by June 2017 in CPN, CCR, and ARV clinics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47310" y="1611297"/>
            <a:ext cx="2821577" cy="630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Picture 26" descr="File:Flag of &lt;strong&gt;Kenya&lt;/strong&gt;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42" y="1670947"/>
            <a:ext cx="542345" cy="36156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6346804" y="2008192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Kenya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01298" y="1643265"/>
            <a:ext cx="219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To increase the percentage of patients with viral load results placed in their files from 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4%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 (October 2016) to 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80%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 by June 2017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457590"/>
              </p:ext>
            </p:extLst>
          </p:nvPr>
        </p:nvGraphicFramePr>
        <p:xfrm>
          <a:off x="6356340" y="2215941"/>
          <a:ext cx="2712548" cy="173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748199" y="3876804"/>
            <a:ext cx="580115" cy="326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lnSpc>
                <a:spcPts val="600"/>
              </a:lnSpc>
              <a:defRPr/>
            </a:pPr>
            <a:r>
              <a:rPr lang="en-US" sz="675" dirty="0">
                <a:solidFill>
                  <a:prstClr val="black"/>
                </a:solidFill>
                <a:latin typeface="Calibri" panose="020F0502020204030204"/>
              </a:rPr>
              <a:t>Nationwide HCW strike</a:t>
            </a:r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>
          <a:xfrm flipH="1" flipV="1">
            <a:off x="7886701" y="3142479"/>
            <a:ext cx="151556" cy="7343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76711" y="4177948"/>
            <a:ext cx="2821577" cy="2483576"/>
          </a:xfrm>
          <a:prstGeom prst="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22814" y="4177948"/>
            <a:ext cx="2821577" cy="2483576"/>
          </a:xfrm>
          <a:prstGeom prst="rect">
            <a:avLst/>
          </a:prstGeom>
          <a:solidFill>
            <a:srgbClr val="E5D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97131" y="4177948"/>
            <a:ext cx="2821577" cy="2483576"/>
          </a:xfrm>
          <a:prstGeom prst="rect">
            <a:avLst/>
          </a:prstGeom>
          <a:solidFill>
            <a:srgbClr val="E6F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1975" y="4177948"/>
            <a:ext cx="2821577" cy="630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8739" y="4183252"/>
            <a:ext cx="207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To increase the percentage of high viral load patients with documented timely follow-up from 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12%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 (average from Dec’15 to June ‘16) to 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80%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 by June 2017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191866" y="4184373"/>
            <a:ext cx="2821577" cy="630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79985" y="4184373"/>
            <a:ext cx="21934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To increase the percentage of high VL patients with a documented return visit from 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35%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 (Oct 2016) to 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100%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 by June 2017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222814" y="4184373"/>
            <a:ext cx="2821577" cy="630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48053" y="4174689"/>
            <a:ext cx="2254699" cy="67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900"/>
              </a:lnSpc>
              <a:defRPr/>
            </a:pP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To increase the percentage of high VL patients 1) contacted ≤ 1 week after results receipt from 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27%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  to 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90%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, and 2) initiated with IAC ≤ 1 month from 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6%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 to </a:t>
            </a: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90%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 between June 2016 and June 2017 </a:t>
            </a:r>
          </a:p>
        </p:txBody>
      </p:sp>
      <p:pic>
        <p:nvPicPr>
          <p:cNvPr id="68" name="Picture 67" descr="File:Flag of &lt;strong&gt;Swaziland&lt;/strong&gt;.svg - WikiVisuall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42" y="4220380"/>
            <a:ext cx="517568" cy="3452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9" name="TextBox 68"/>
          <p:cNvSpPr txBox="1"/>
          <p:nvPr/>
        </p:nvSpPr>
        <p:spPr>
          <a:xfrm>
            <a:off x="156506" y="4565593"/>
            <a:ext cx="6703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Swaziland</a:t>
            </a:r>
          </a:p>
        </p:txBody>
      </p:sp>
      <p:pic>
        <p:nvPicPr>
          <p:cNvPr id="70" name="Picture 69" descr="File:Flag of &lt;strong&gt;Tanzania&lt;/strong&gt;.svg - Wikivoyage, guida turistica di viaggi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16" y="4231950"/>
            <a:ext cx="518021" cy="3452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3208471" y="4568388"/>
            <a:ext cx="615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Tanzania</a:t>
            </a:r>
          </a:p>
        </p:txBody>
      </p:sp>
      <p:pic>
        <p:nvPicPr>
          <p:cNvPr id="72" name="Picture 71" descr="Imagem de tamanho maior ‎ (ficheiro SVG, de 900 × 600 píxeis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42" y="4244004"/>
            <a:ext cx="517567" cy="3452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3" name="TextBox 72"/>
          <p:cNvSpPr txBox="1"/>
          <p:nvPr/>
        </p:nvSpPr>
        <p:spPr>
          <a:xfrm>
            <a:off x="6290718" y="4589217"/>
            <a:ext cx="5549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900" b="1" dirty="0">
                <a:solidFill>
                  <a:prstClr val="white"/>
                </a:solidFill>
                <a:latin typeface="Calibri" panose="020F0502020204030204"/>
              </a:rPr>
              <a:t>Uganda</a:t>
            </a:r>
          </a:p>
        </p:txBody>
      </p:sp>
      <p:graphicFrame>
        <p:nvGraphicFramePr>
          <p:cNvPr id="75" name="Chart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644735"/>
              </p:ext>
            </p:extLst>
          </p:nvPr>
        </p:nvGraphicFramePr>
        <p:xfrm>
          <a:off x="206471" y="4848931"/>
          <a:ext cx="2657475" cy="181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265978"/>
              </p:ext>
            </p:extLst>
          </p:nvPr>
        </p:nvGraphicFramePr>
        <p:xfrm>
          <a:off x="3201439" y="4848931"/>
          <a:ext cx="2997299" cy="178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79" name="Group 78"/>
          <p:cNvGrpSpPr/>
          <p:nvPr/>
        </p:nvGrpSpPr>
        <p:grpSpPr>
          <a:xfrm>
            <a:off x="6205748" y="4834267"/>
            <a:ext cx="2813330" cy="2036951"/>
            <a:chOff x="4217237" y="1719943"/>
            <a:chExt cx="3751106" cy="2715934"/>
          </a:xfrm>
        </p:grpSpPr>
        <p:grpSp>
          <p:nvGrpSpPr>
            <p:cNvPr id="80" name="Group 79"/>
            <p:cNvGrpSpPr/>
            <p:nvPr/>
          </p:nvGrpSpPr>
          <p:grpSpPr>
            <a:xfrm>
              <a:off x="4217237" y="1719943"/>
              <a:ext cx="3751106" cy="2715934"/>
              <a:chOff x="4213040" y="2077690"/>
              <a:chExt cx="3220658" cy="2362200"/>
            </a:xfrm>
          </p:grpSpPr>
          <p:graphicFrame>
            <p:nvGraphicFramePr>
              <p:cNvPr id="83" name="Chart 82"/>
              <p:cNvGraphicFramePr>
                <a:graphicFrameLocks/>
              </p:cNvGraphicFramePr>
              <p:nvPr/>
            </p:nvGraphicFramePr>
            <p:xfrm>
              <a:off x="4213040" y="2077690"/>
              <a:ext cx="3220658" cy="2362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grpSp>
            <p:nvGrpSpPr>
              <p:cNvPr id="84" name="Group 83"/>
              <p:cNvGrpSpPr/>
              <p:nvPr/>
            </p:nvGrpSpPr>
            <p:grpSpPr>
              <a:xfrm>
                <a:off x="5157201" y="2742664"/>
                <a:ext cx="2176054" cy="1519838"/>
                <a:chOff x="5466810" y="3268444"/>
                <a:chExt cx="2499358" cy="1519838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5466810" y="4359977"/>
                  <a:ext cx="750597" cy="428305"/>
                </a:xfrm>
                <a:prstGeom prst="rect">
                  <a:avLst/>
                </a:prstGeom>
                <a:solidFill>
                  <a:srgbClr val="E7E6E6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 panose="020F0502020204030204"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HVL register implemented</a:t>
                  </a: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7110937" y="4352645"/>
                  <a:ext cx="855231" cy="428305"/>
                </a:xfrm>
                <a:prstGeom prst="rect">
                  <a:avLst/>
                </a:prstGeom>
                <a:solidFill>
                  <a:srgbClr val="E7E6E6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 panose="020F0502020204030204"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HVL stickers on patient files</a:t>
                  </a:r>
                </a:p>
              </p:txBody>
            </p:sp>
            <p:cxnSp>
              <p:nvCxnSpPr>
                <p:cNvPr id="87" name="Straight Arrow Connector 86"/>
                <p:cNvCxnSpPr>
                  <a:stCxn id="85" idx="0"/>
                </p:cNvCxnSpPr>
                <p:nvPr/>
              </p:nvCxnSpPr>
              <p:spPr>
                <a:xfrm flipV="1">
                  <a:off x="5842109" y="3428965"/>
                  <a:ext cx="61478" cy="93101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/>
                <p:cNvCxnSpPr>
                  <a:stCxn id="86" idx="0"/>
                </p:cNvCxnSpPr>
                <p:nvPr/>
              </p:nvCxnSpPr>
              <p:spPr>
                <a:xfrm flipH="1" flipV="1">
                  <a:off x="6763563" y="3268444"/>
                  <a:ext cx="774989" cy="1084201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6311081" y="4359977"/>
                  <a:ext cx="759317" cy="428305"/>
                </a:xfrm>
                <a:prstGeom prst="rect">
                  <a:avLst/>
                </a:prstGeom>
                <a:solidFill>
                  <a:srgbClr val="E7E6E6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600" b="1" kern="0" dirty="0">
                      <a:solidFill>
                        <a:prstClr val="black"/>
                      </a:solidFill>
                      <a:latin typeface="Calibri" panose="020F0502020204030204"/>
                      <a:ea typeface="ＭＳ Ｐゴシック" panose="020B0600070205080204" pitchFamily="34" charset="-128"/>
                      <a:cs typeface="Times New Roman" panose="02020603050405020304" pitchFamily="18" charset="0"/>
                    </a:rPr>
                    <a:t>IAC forms implemented</a:t>
                  </a:r>
                </a:p>
              </p:txBody>
            </p:sp>
            <p:cxnSp>
              <p:nvCxnSpPr>
                <p:cNvPr id="90" name="Straight Arrow Connector 89"/>
                <p:cNvCxnSpPr/>
                <p:nvPr/>
              </p:nvCxnSpPr>
              <p:spPr>
                <a:xfrm flipH="1" flipV="1">
                  <a:off x="6378563" y="3428964"/>
                  <a:ext cx="260393" cy="931014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1" name="TextBox 80"/>
            <p:cNvSpPr txBox="1"/>
            <p:nvPr/>
          </p:nvSpPr>
          <p:spPr>
            <a:xfrm>
              <a:off x="4663208" y="3838326"/>
              <a:ext cx="544683" cy="369332"/>
            </a:xfrm>
            <a:prstGeom prst="rect">
              <a:avLst/>
            </a:prstGeom>
            <a:solidFill>
              <a:srgbClr val="E7E6E6"/>
            </a:solidFill>
          </p:spPr>
          <p:txBody>
            <a:bodyPr wrap="square" rtlCol="0">
              <a:spAutoFit/>
            </a:bodyPr>
            <a:lstStyle/>
            <a:p>
              <a:pPr algn="ctr"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 b="1" kern="0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Baseline</a:t>
              </a:r>
            </a:p>
          </p:txBody>
        </p:sp>
        <p:cxnSp>
          <p:nvCxnSpPr>
            <p:cNvPr id="82" name="Straight Arrow Connector 81"/>
            <p:cNvCxnSpPr>
              <a:stCxn id="81" idx="0"/>
            </p:cNvCxnSpPr>
            <p:nvPr/>
          </p:nvCxnSpPr>
          <p:spPr>
            <a:xfrm flipV="1">
              <a:off x="4935549" y="3653060"/>
              <a:ext cx="113836" cy="18526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37608" y="1604872"/>
            <a:ext cx="2959304" cy="2483576"/>
            <a:chOff x="183476" y="51066"/>
            <a:chExt cx="3945739" cy="3311434"/>
          </a:xfrm>
        </p:grpSpPr>
        <p:sp>
          <p:nvSpPr>
            <p:cNvPr id="59" name="Rectangle 58"/>
            <p:cNvSpPr/>
            <p:nvPr/>
          </p:nvSpPr>
          <p:spPr>
            <a:xfrm>
              <a:off x="268276" y="51066"/>
              <a:ext cx="3762103" cy="3311434"/>
            </a:xfrm>
            <a:prstGeom prst="rect">
              <a:avLst/>
            </a:prstGeom>
            <a:solidFill>
              <a:srgbClr val="E3E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5295" y="51066"/>
              <a:ext cx="3762103" cy="8403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3" name="Picture 62" descr="&lt;strong&gt;Mozambique&lt;/strong&gt;, Información de Viaje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34" y="145673"/>
              <a:ext cx="634968" cy="42304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65" name="TextBox 64"/>
            <p:cNvSpPr txBox="1"/>
            <p:nvPr/>
          </p:nvSpPr>
          <p:spPr>
            <a:xfrm>
              <a:off x="226845" y="610087"/>
              <a:ext cx="109474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900" b="1" dirty="0">
                  <a:solidFill>
                    <a:prstClr val="white"/>
                  </a:solidFill>
                  <a:latin typeface="Calibri" panose="020F0502020204030204"/>
                </a:rPr>
                <a:t>Mozambique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44313" y="111302"/>
              <a:ext cx="277202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900" dirty="0">
                  <a:solidFill>
                    <a:prstClr val="white"/>
                  </a:solidFill>
                  <a:latin typeface="Calibri" panose="020F0502020204030204"/>
                </a:rPr>
                <a:t>To increase the percentage of viral load samples collected from eligible patients from </a:t>
              </a:r>
              <a:r>
                <a:rPr lang="en-US" sz="900" b="1" dirty="0">
                  <a:solidFill>
                    <a:prstClr val="white"/>
                  </a:solidFill>
                  <a:latin typeface="Calibri" panose="020F0502020204030204"/>
                </a:rPr>
                <a:t>45%</a:t>
              </a:r>
              <a:r>
                <a:rPr lang="en-US" sz="900" dirty="0">
                  <a:solidFill>
                    <a:prstClr val="white"/>
                  </a:solidFill>
                  <a:latin typeface="Calibri" panose="020F0502020204030204"/>
                </a:rPr>
                <a:t>  (Jul 2016) to </a:t>
              </a:r>
              <a:r>
                <a:rPr lang="en-US" sz="900" b="1" dirty="0">
                  <a:solidFill>
                    <a:prstClr val="white"/>
                  </a:solidFill>
                  <a:latin typeface="Calibri" panose="020F0502020204030204"/>
                </a:rPr>
                <a:t>80%</a:t>
              </a:r>
              <a:r>
                <a:rPr lang="en-US" sz="900" dirty="0">
                  <a:solidFill>
                    <a:prstClr val="white"/>
                  </a:solidFill>
                  <a:latin typeface="Calibri" panose="020F0502020204030204"/>
                </a:rPr>
                <a:t> by Aug 2017</a:t>
              </a:r>
            </a:p>
          </p:txBody>
        </p:sp>
        <p:graphicFrame>
          <p:nvGraphicFramePr>
            <p:cNvPr id="67" name="Chart 66"/>
            <p:cNvGraphicFramePr>
              <a:graphicFrameLocks/>
            </p:cNvGraphicFramePr>
            <p:nvPr/>
          </p:nvGraphicFramePr>
          <p:xfrm>
            <a:off x="183476" y="829454"/>
            <a:ext cx="3945739" cy="2497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74" name="TextBox 73"/>
            <p:cNvSpPr txBox="1"/>
            <p:nvPr/>
          </p:nvSpPr>
          <p:spPr>
            <a:xfrm>
              <a:off x="1287179" y="1245118"/>
              <a:ext cx="785093" cy="4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ts val="600"/>
                </a:lnSpc>
                <a:defRPr/>
              </a:pPr>
              <a:r>
                <a:rPr lang="en-US" sz="600" b="1" dirty="0">
                  <a:solidFill>
                    <a:srgbClr val="C00000"/>
                  </a:solidFill>
                  <a:latin typeface="Calibri" panose="020F0502020204030204"/>
                </a:rPr>
                <a:t>LARC Project </a:t>
              </a:r>
            </a:p>
            <a:p>
              <a:pPr algn="ctr" defTabSz="685800">
                <a:lnSpc>
                  <a:spcPts val="600"/>
                </a:lnSpc>
                <a:defRPr/>
              </a:pPr>
              <a:r>
                <a:rPr lang="en-US" sz="600" b="1" dirty="0">
                  <a:solidFill>
                    <a:srgbClr val="C00000"/>
                  </a:solidFill>
                  <a:latin typeface="Calibri" panose="020F0502020204030204"/>
                </a:rPr>
                <a:t>spread to </a:t>
              </a:r>
            </a:p>
            <a:p>
              <a:pPr algn="ctr" defTabSz="685800">
                <a:lnSpc>
                  <a:spcPts val="600"/>
                </a:lnSpc>
                <a:defRPr/>
              </a:pPr>
              <a:r>
                <a:rPr lang="en-US" sz="600" b="1" dirty="0">
                  <a:solidFill>
                    <a:srgbClr val="C00000"/>
                  </a:solidFill>
                  <a:latin typeface="Calibri" panose="020F0502020204030204"/>
                </a:rPr>
                <a:t>all Clinic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87269" y="2128670"/>
              <a:ext cx="60974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600" b="1" dirty="0">
                  <a:solidFill>
                    <a:srgbClr val="C00000"/>
                  </a:solidFill>
                  <a:latin typeface="Calibri" panose="020F0502020204030204"/>
                </a:rPr>
                <a:t>Clinician Education began</a:t>
              </a:r>
            </a:p>
          </p:txBody>
        </p:sp>
        <p:cxnSp>
          <p:nvCxnSpPr>
            <p:cNvPr id="77" name="Straight Arrow Connector 76"/>
            <p:cNvCxnSpPr>
              <a:stCxn id="76" idx="0"/>
            </p:cNvCxnSpPr>
            <p:nvPr/>
          </p:nvCxnSpPr>
          <p:spPr>
            <a:xfrm flipV="1">
              <a:off x="1192140" y="1919248"/>
              <a:ext cx="0" cy="209421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809141" y="1601068"/>
              <a:ext cx="75858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ts val="600"/>
                </a:lnSpc>
                <a:defRPr/>
              </a:pPr>
              <a:r>
                <a:rPr lang="en-US" sz="600" b="1" dirty="0">
                  <a:solidFill>
                    <a:srgbClr val="C00000"/>
                  </a:solidFill>
                  <a:latin typeface="Calibri" panose="020F0502020204030204"/>
                </a:rPr>
                <a:t>Clinician Education</a:t>
              </a:r>
            </a:p>
            <a:p>
              <a:pPr algn="ctr" defTabSz="685800">
                <a:defRPr/>
              </a:pPr>
              <a:r>
                <a:rPr lang="en-US" sz="600" b="1" dirty="0">
                  <a:solidFill>
                    <a:srgbClr val="C00000"/>
                  </a:solidFill>
                  <a:latin typeface="Calibri" panose="020F0502020204030204"/>
                </a:rPr>
                <a:t>All Clinic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2158385" y="1450289"/>
              <a:ext cx="0" cy="20942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234694" y="1666000"/>
              <a:ext cx="772281" cy="4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ts val="600"/>
                </a:lnSpc>
                <a:defRPr/>
              </a:pPr>
              <a:r>
                <a:rPr lang="en-US" sz="600" b="1" dirty="0">
                  <a:solidFill>
                    <a:srgbClr val="C00000"/>
                  </a:solidFill>
                  <a:latin typeface="Calibri" panose="020F0502020204030204"/>
                </a:rPr>
                <a:t>Clinic Director Follow-up</a:t>
              </a: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2618714" y="1482093"/>
              <a:ext cx="0" cy="209422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A3660CFE-0BE0-4478-9909-A06BD9E6CE2C}"/>
              </a:ext>
            </a:extLst>
          </p:cNvPr>
          <p:cNvSpPr txBox="1"/>
          <p:nvPr/>
        </p:nvSpPr>
        <p:spPr>
          <a:xfrm>
            <a:off x="266029" y="180858"/>
            <a:ext cx="8828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pilot resulted in measurable improvement in 10 months.</a:t>
            </a:r>
          </a:p>
        </p:txBody>
      </p:sp>
    </p:spTree>
    <p:extLst>
      <p:ext uri="{BB962C8B-B14F-4D97-AF65-F5344CB8AC3E}">
        <p14:creationId xmlns:p14="http://schemas.microsoft.com/office/powerpoint/2010/main" val="419441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6">
            <a:extLst>
              <a:ext uri="{FF2B5EF4-FFF2-40B4-BE49-F238E27FC236}">
                <a16:creationId xmlns:a16="http://schemas.microsoft.com/office/drawing/2014/main" id="{AE50E19D-E933-439B-B109-465DF57D7F1E}"/>
              </a:ext>
            </a:extLst>
          </p:cNvPr>
          <p:cNvSpPr txBox="1">
            <a:spLocks/>
          </p:cNvSpPr>
          <p:nvPr/>
        </p:nvSpPr>
        <p:spPr>
          <a:xfrm>
            <a:off x="530258" y="4502330"/>
            <a:ext cx="8074057" cy="14756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Aft>
                <a:spcPts val="6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LARC 2.0</a:t>
            </a:r>
            <a:r>
              <a:rPr lang="en-US" sz="3000" b="1" kern="1200" spc="-4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(2018-2019) implemented a structured curriculum and refined delivery model in Kenya.</a:t>
            </a:r>
          </a:p>
          <a:p>
            <a:pPr marL="9525">
              <a:spcAft>
                <a:spcPts val="600"/>
              </a:spcAft>
            </a:pPr>
            <a:endParaRPr lang="en-US" sz="3000" b="1" kern="1200" spc="-4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" name="Picture 2" descr="File:Flag of &lt;strong&gt;Kenya&lt;/strong&gt;.png">
            <a:extLst>
              <a:ext uri="{FF2B5EF4-FFF2-40B4-BE49-F238E27FC236}">
                <a16:creationId xmlns:a16="http://schemas.microsoft.com/office/drawing/2014/main" id="{0F8F3D1E-B20C-4D5B-BABA-37B93A2E7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04" y="643464"/>
            <a:ext cx="4913967" cy="3275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5B919D-199E-4A83-9863-3161C9D9CA94}"/>
              </a:ext>
            </a:extLst>
          </p:cNvPr>
          <p:cNvSpPr txBox="1"/>
          <p:nvPr/>
        </p:nvSpPr>
        <p:spPr>
          <a:xfrm>
            <a:off x="632121" y="5803983"/>
            <a:ext cx="2130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Standardized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F6AC9-0428-485B-A80C-FC00A6E6BF2E}"/>
              </a:ext>
            </a:extLst>
          </p:cNvPr>
          <p:cNvSpPr txBox="1"/>
          <p:nvPr/>
        </p:nvSpPr>
        <p:spPr>
          <a:xfrm>
            <a:off x="3743871" y="5803983"/>
            <a:ext cx="145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Portable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0C465-1E78-4794-8FF4-D0C08EAB4B6B}"/>
              </a:ext>
            </a:extLst>
          </p:cNvPr>
          <p:cNvSpPr txBox="1"/>
          <p:nvPr/>
        </p:nvSpPr>
        <p:spPr>
          <a:xfrm>
            <a:off x="6350005" y="5778115"/>
            <a:ext cx="171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Replicable</a:t>
            </a:r>
          </a:p>
        </p:txBody>
      </p:sp>
    </p:spTree>
    <p:extLst>
      <p:ext uri="{BB962C8B-B14F-4D97-AF65-F5344CB8AC3E}">
        <p14:creationId xmlns:p14="http://schemas.microsoft.com/office/powerpoint/2010/main" val="1203650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456246-E77B-DF43-AB34-6F813623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88" y="2636237"/>
            <a:ext cx="2118469" cy="2735721"/>
          </a:xfrm>
          <a:prstGeom prst="rect">
            <a:avLst/>
          </a:prstGeom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258286" y="393690"/>
            <a:ext cx="8627428" cy="11616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didas Unity"/>
              </a:rPr>
              <a:t>Structured curriculum covers &gt;30 QI tools.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Adidas Unity"/>
              </a:rPr>
              <a:t>3 learning sessions + one workbook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BB5009-01CD-3A47-B772-59EA5D83FF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766"/>
          <a:stretch/>
        </p:blipFill>
        <p:spPr>
          <a:xfrm>
            <a:off x="4124751" y="2544397"/>
            <a:ext cx="4474694" cy="2605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0247" y="4711845"/>
            <a:ext cx="1241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WORKBOOK</a:t>
            </a:r>
          </a:p>
          <a:p>
            <a:pPr algn="ctr"/>
            <a:r>
              <a:rPr lang="en-US" sz="1600" b="1" dirty="0"/>
              <a:t>(30+ tools)</a:t>
            </a:r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3285869B-1484-4B4E-A1EB-A9ABAD31633C}"/>
              </a:ext>
            </a:extLst>
          </p:cNvPr>
          <p:cNvSpPr/>
          <p:nvPr/>
        </p:nvSpPr>
        <p:spPr>
          <a:xfrm>
            <a:off x="2860358" y="2545236"/>
            <a:ext cx="5739088" cy="275138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872"/>
            </a:avLst>
          </a:prstGeom>
          <a:solidFill>
            <a:srgbClr val="A5A5A5">
              <a:alpha val="36078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43CF2-6AE8-4AFF-80CE-605C805D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3108"/>
            <a:ext cx="2057400" cy="365125"/>
          </a:xfrm>
        </p:spPr>
        <p:txBody>
          <a:bodyPr/>
          <a:lstStyle/>
          <a:p>
            <a:fld id="{7EAE5468-A81E-4329-B64F-73632109A5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0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1F1588E-036A-4FC1-AB98-9EDF0AB4D44A}"/>
              </a:ext>
            </a:extLst>
          </p:cNvPr>
          <p:cNvSpPr txBox="1">
            <a:spLocks/>
          </p:cNvSpPr>
          <p:nvPr/>
        </p:nvSpPr>
        <p:spPr>
          <a:xfrm>
            <a:off x="647271" y="1012004"/>
            <a:ext cx="2786394" cy="479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700" b="1" dirty="0">
                <a:solidFill>
                  <a:srgbClr val="FFFFFF"/>
                </a:solidFill>
              </a:rPr>
              <a:t>Subscription to the IHI Open School on-line courses complements the LARC curriculum.</a:t>
            </a:r>
            <a:endParaRPr lang="en-US" sz="3700" dirty="0">
              <a:solidFill>
                <a:srgbClr val="FFFFFF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7ABFA9-4DD7-4CBB-9BF0-B7398BB7C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18079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55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391989" y="513809"/>
            <a:ext cx="8191344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didas Unity"/>
              </a:rPr>
              <a:t>Program implementation usually spans 9-18 months, but can be shorter.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994B67-1DE9-4EE3-86E2-BA91734E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5468-A81E-4329-B64F-73632109A5A1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9BC4B-0085-4B18-B398-988995AEBB56}"/>
              </a:ext>
            </a:extLst>
          </p:cNvPr>
          <p:cNvGrpSpPr/>
          <p:nvPr/>
        </p:nvGrpSpPr>
        <p:grpSpPr>
          <a:xfrm>
            <a:off x="253930" y="1771067"/>
            <a:ext cx="7933841" cy="2648350"/>
            <a:chOff x="527429" y="2847025"/>
            <a:chExt cx="7933841" cy="26483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A4BF99-0DF2-4536-9CF9-5A57C86A20D7}"/>
                </a:ext>
              </a:extLst>
            </p:cNvPr>
            <p:cNvSpPr txBox="1"/>
            <p:nvPr/>
          </p:nvSpPr>
          <p:spPr>
            <a:xfrm>
              <a:off x="527429" y="4459843"/>
              <a:ext cx="345782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/>
                  </a:solidFill>
                </a:rPr>
                <a:t>May 2018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7DD8E5-E8D9-4858-B390-FFBB13201176}"/>
                </a:ext>
              </a:extLst>
            </p:cNvPr>
            <p:cNvSpPr txBox="1"/>
            <p:nvPr/>
          </p:nvSpPr>
          <p:spPr>
            <a:xfrm>
              <a:off x="2299247" y="4468726"/>
              <a:ext cx="345782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/>
                  </a:solidFill>
                </a:rPr>
                <a:t>Aug 2018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5F1D12-4F67-44CD-811B-FEE76DE7A4E6}"/>
                </a:ext>
              </a:extLst>
            </p:cNvPr>
            <p:cNvSpPr txBox="1"/>
            <p:nvPr/>
          </p:nvSpPr>
          <p:spPr>
            <a:xfrm>
              <a:off x="1407575" y="4471385"/>
              <a:ext cx="345782" cy="40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bg1"/>
                  </a:solidFill>
                </a:rPr>
                <a:t>Aug</a:t>
              </a:r>
            </a:p>
            <a:p>
              <a:pPr algn="ctr"/>
              <a:r>
                <a:rPr lang="en-US" sz="675" dirty="0">
                  <a:solidFill>
                    <a:schemeClr val="bg1"/>
                  </a:solidFill>
                </a:rPr>
                <a:t>2018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F717A15-A186-4E60-81E1-9A8A2158B828}"/>
                </a:ext>
              </a:extLst>
            </p:cNvPr>
            <p:cNvSpPr/>
            <p:nvPr/>
          </p:nvSpPr>
          <p:spPr>
            <a:xfrm>
              <a:off x="776590" y="2847025"/>
              <a:ext cx="7684680" cy="240951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andara" panose="020E0502030303020204" pitchFamily="34" charset="0"/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FD40985F-BE1B-44ED-A3E4-EE1819DEA42E}"/>
                </a:ext>
              </a:extLst>
            </p:cNvPr>
            <p:cNvSpPr/>
            <p:nvPr/>
          </p:nvSpPr>
          <p:spPr>
            <a:xfrm>
              <a:off x="873211" y="3694397"/>
              <a:ext cx="1095839" cy="745564"/>
            </a:xfrm>
            <a:custGeom>
              <a:avLst/>
              <a:gdLst>
                <a:gd name="connsiteX0" fmla="*/ 0 w 673688"/>
                <a:gd name="connsiteY0" fmla="*/ 67369 h 745564"/>
                <a:gd name="connsiteX1" fmla="*/ 67369 w 673688"/>
                <a:gd name="connsiteY1" fmla="*/ 0 h 745564"/>
                <a:gd name="connsiteX2" fmla="*/ 606319 w 673688"/>
                <a:gd name="connsiteY2" fmla="*/ 0 h 745564"/>
                <a:gd name="connsiteX3" fmla="*/ 673688 w 673688"/>
                <a:gd name="connsiteY3" fmla="*/ 67369 h 745564"/>
                <a:gd name="connsiteX4" fmla="*/ 673688 w 673688"/>
                <a:gd name="connsiteY4" fmla="*/ 678195 h 745564"/>
                <a:gd name="connsiteX5" fmla="*/ 606319 w 673688"/>
                <a:gd name="connsiteY5" fmla="*/ 745564 h 745564"/>
                <a:gd name="connsiteX6" fmla="*/ 67369 w 673688"/>
                <a:gd name="connsiteY6" fmla="*/ 745564 h 745564"/>
                <a:gd name="connsiteX7" fmla="*/ 0 w 673688"/>
                <a:gd name="connsiteY7" fmla="*/ 678195 h 745564"/>
                <a:gd name="connsiteX8" fmla="*/ 0 w 673688"/>
                <a:gd name="connsiteY8" fmla="*/ 67369 h 74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3688" h="745564">
                  <a:moveTo>
                    <a:pt x="0" y="67369"/>
                  </a:moveTo>
                  <a:cubicBezTo>
                    <a:pt x="0" y="30162"/>
                    <a:pt x="30162" y="0"/>
                    <a:pt x="67369" y="0"/>
                  </a:cubicBezTo>
                  <a:lnTo>
                    <a:pt x="606319" y="0"/>
                  </a:lnTo>
                  <a:cubicBezTo>
                    <a:pt x="643526" y="0"/>
                    <a:pt x="673688" y="30162"/>
                    <a:pt x="673688" y="67369"/>
                  </a:cubicBezTo>
                  <a:lnTo>
                    <a:pt x="673688" y="678195"/>
                  </a:lnTo>
                  <a:cubicBezTo>
                    <a:pt x="673688" y="715402"/>
                    <a:pt x="643526" y="745564"/>
                    <a:pt x="606319" y="745564"/>
                  </a:cubicBezTo>
                  <a:lnTo>
                    <a:pt x="67369" y="745564"/>
                  </a:lnTo>
                  <a:cubicBezTo>
                    <a:pt x="30162" y="745564"/>
                    <a:pt x="0" y="715402"/>
                    <a:pt x="0" y="678195"/>
                  </a:cubicBezTo>
                  <a:lnTo>
                    <a:pt x="0" y="6736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452" tIns="65452" rIns="65452" bIns="6545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/>
                <a:t>Introductory Webinar</a:t>
              </a:r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EF5D9288-B59F-4E69-9B64-4A76629FFC85}"/>
                </a:ext>
              </a:extLst>
            </p:cNvPr>
            <p:cNvSpPr/>
            <p:nvPr/>
          </p:nvSpPr>
          <p:spPr>
            <a:xfrm>
              <a:off x="2010544" y="3912789"/>
              <a:ext cx="332514" cy="294368"/>
            </a:xfrm>
            <a:custGeom>
              <a:avLst/>
              <a:gdLst>
                <a:gd name="connsiteX0" fmla="*/ 0 w 332514"/>
                <a:gd name="connsiteY0" fmla="*/ 58874 h 294368"/>
                <a:gd name="connsiteX1" fmla="*/ 185330 w 332514"/>
                <a:gd name="connsiteY1" fmla="*/ 58874 h 294368"/>
                <a:gd name="connsiteX2" fmla="*/ 185330 w 332514"/>
                <a:gd name="connsiteY2" fmla="*/ 0 h 294368"/>
                <a:gd name="connsiteX3" fmla="*/ 332514 w 332514"/>
                <a:gd name="connsiteY3" fmla="*/ 147184 h 294368"/>
                <a:gd name="connsiteX4" fmla="*/ 185330 w 332514"/>
                <a:gd name="connsiteY4" fmla="*/ 294368 h 294368"/>
                <a:gd name="connsiteX5" fmla="*/ 185330 w 332514"/>
                <a:gd name="connsiteY5" fmla="*/ 235494 h 294368"/>
                <a:gd name="connsiteX6" fmla="*/ 0 w 332514"/>
                <a:gd name="connsiteY6" fmla="*/ 235494 h 294368"/>
                <a:gd name="connsiteX7" fmla="*/ 0 w 332514"/>
                <a:gd name="connsiteY7" fmla="*/ 58874 h 29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514" h="294368">
                  <a:moveTo>
                    <a:pt x="0" y="58874"/>
                  </a:moveTo>
                  <a:lnTo>
                    <a:pt x="185330" y="58874"/>
                  </a:lnTo>
                  <a:lnTo>
                    <a:pt x="185330" y="0"/>
                  </a:lnTo>
                  <a:lnTo>
                    <a:pt x="332514" y="147184"/>
                  </a:lnTo>
                  <a:lnTo>
                    <a:pt x="185330" y="294368"/>
                  </a:lnTo>
                  <a:lnTo>
                    <a:pt x="185330" y="235494"/>
                  </a:lnTo>
                  <a:lnTo>
                    <a:pt x="0" y="235494"/>
                  </a:lnTo>
                  <a:lnTo>
                    <a:pt x="0" y="5887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8874" rIns="88310" bIns="5887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>
                <a:latin typeface="Candara" panose="020E0502030303020204" pitchFamily="34" charset="0"/>
              </a:endParaRPr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1C05B764-8592-4BEC-AA2D-C22A53EF9D0E}"/>
                </a:ext>
              </a:extLst>
            </p:cNvPr>
            <p:cNvSpPr/>
            <p:nvPr/>
          </p:nvSpPr>
          <p:spPr>
            <a:xfrm>
              <a:off x="2344394" y="3687580"/>
              <a:ext cx="851733" cy="745564"/>
            </a:xfrm>
            <a:custGeom>
              <a:avLst/>
              <a:gdLst>
                <a:gd name="connsiteX0" fmla="*/ 0 w 851733"/>
                <a:gd name="connsiteY0" fmla="*/ 74556 h 745564"/>
                <a:gd name="connsiteX1" fmla="*/ 74556 w 851733"/>
                <a:gd name="connsiteY1" fmla="*/ 0 h 745564"/>
                <a:gd name="connsiteX2" fmla="*/ 777177 w 851733"/>
                <a:gd name="connsiteY2" fmla="*/ 0 h 745564"/>
                <a:gd name="connsiteX3" fmla="*/ 851733 w 851733"/>
                <a:gd name="connsiteY3" fmla="*/ 74556 h 745564"/>
                <a:gd name="connsiteX4" fmla="*/ 851733 w 851733"/>
                <a:gd name="connsiteY4" fmla="*/ 671008 h 745564"/>
                <a:gd name="connsiteX5" fmla="*/ 777177 w 851733"/>
                <a:gd name="connsiteY5" fmla="*/ 745564 h 745564"/>
                <a:gd name="connsiteX6" fmla="*/ 74556 w 851733"/>
                <a:gd name="connsiteY6" fmla="*/ 745564 h 745564"/>
                <a:gd name="connsiteX7" fmla="*/ 0 w 851733"/>
                <a:gd name="connsiteY7" fmla="*/ 671008 h 745564"/>
                <a:gd name="connsiteX8" fmla="*/ 0 w 851733"/>
                <a:gd name="connsiteY8" fmla="*/ 74556 h 74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1733" h="745564">
                  <a:moveTo>
                    <a:pt x="0" y="74556"/>
                  </a:moveTo>
                  <a:cubicBezTo>
                    <a:pt x="0" y="33380"/>
                    <a:pt x="33380" y="0"/>
                    <a:pt x="74556" y="0"/>
                  </a:cubicBezTo>
                  <a:lnTo>
                    <a:pt x="777177" y="0"/>
                  </a:lnTo>
                  <a:cubicBezTo>
                    <a:pt x="818353" y="0"/>
                    <a:pt x="851733" y="33380"/>
                    <a:pt x="851733" y="74556"/>
                  </a:cubicBezTo>
                  <a:lnTo>
                    <a:pt x="851733" y="671008"/>
                  </a:lnTo>
                  <a:cubicBezTo>
                    <a:pt x="851733" y="712184"/>
                    <a:pt x="818353" y="745564"/>
                    <a:pt x="777177" y="745564"/>
                  </a:cubicBezTo>
                  <a:lnTo>
                    <a:pt x="74556" y="745564"/>
                  </a:lnTo>
                  <a:cubicBezTo>
                    <a:pt x="33380" y="745564"/>
                    <a:pt x="0" y="712184"/>
                    <a:pt x="0" y="671008"/>
                  </a:cubicBezTo>
                  <a:lnTo>
                    <a:pt x="0" y="74556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557" tIns="67557" rIns="67557" bIns="67557" numCol="1" spcCol="1270" anchor="ctr" anchorCtr="0">
              <a:noAutofit/>
            </a:bodyPr>
            <a:lstStyle/>
            <a:p>
              <a:pPr lvl="0" algn="ctr" defTabSz="5334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400" b="1" kern="1200" dirty="0"/>
                <a:t>Smart Start </a:t>
              </a:r>
            </a:p>
            <a:p>
              <a:pPr lvl="0" algn="ctr" defTabSz="533400" rtl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400" b="1" kern="1200" dirty="0"/>
                <a:t>(on site)</a:t>
              </a:r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5076FDAE-40FF-47E6-866F-46A15D419CB2}"/>
                </a:ext>
              </a:extLst>
            </p:cNvPr>
            <p:cNvSpPr/>
            <p:nvPr/>
          </p:nvSpPr>
          <p:spPr>
            <a:xfrm>
              <a:off x="3562050" y="3694397"/>
              <a:ext cx="872610" cy="745564"/>
            </a:xfrm>
            <a:custGeom>
              <a:avLst/>
              <a:gdLst>
                <a:gd name="connsiteX0" fmla="*/ 0 w 667587"/>
                <a:gd name="connsiteY0" fmla="*/ 66759 h 745564"/>
                <a:gd name="connsiteX1" fmla="*/ 66759 w 667587"/>
                <a:gd name="connsiteY1" fmla="*/ 0 h 745564"/>
                <a:gd name="connsiteX2" fmla="*/ 600828 w 667587"/>
                <a:gd name="connsiteY2" fmla="*/ 0 h 745564"/>
                <a:gd name="connsiteX3" fmla="*/ 667587 w 667587"/>
                <a:gd name="connsiteY3" fmla="*/ 66759 h 745564"/>
                <a:gd name="connsiteX4" fmla="*/ 667587 w 667587"/>
                <a:gd name="connsiteY4" fmla="*/ 678805 h 745564"/>
                <a:gd name="connsiteX5" fmla="*/ 600828 w 667587"/>
                <a:gd name="connsiteY5" fmla="*/ 745564 h 745564"/>
                <a:gd name="connsiteX6" fmla="*/ 66759 w 667587"/>
                <a:gd name="connsiteY6" fmla="*/ 745564 h 745564"/>
                <a:gd name="connsiteX7" fmla="*/ 0 w 667587"/>
                <a:gd name="connsiteY7" fmla="*/ 678805 h 745564"/>
                <a:gd name="connsiteX8" fmla="*/ 0 w 667587"/>
                <a:gd name="connsiteY8" fmla="*/ 66759 h 74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587" h="745564">
                  <a:moveTo>
                    <a:pt x="0" y="66759"/>
                  </a:moveTo>
                  <a:cubicBezTo>
                    <a:pt x="0" y="29889"/>
                    <a:pt x="29889" y="0"/>
                    <a:pt x="66759" y="0"/>
                  </a:cubicBezTo>
                  <a:lnTo>
                    <a:pt x="600828" y="0"/>
                  </a:lnTo>
                  <a:cubicBezTo>
                    <a:pt x="637698" y="0"/>
                    <a:pt x="667587" y="29889"/>
                    <a:pt x="667587" y="66759"/>
                  </a:cubicBezTo>
                  <a:lnTo>
                    <a:pt x="667587" y="678805"/>
                  </a:lnTo>
                  <a:cubicBezTo>
                    <a:pt x="667587" y="715675"/>
                    <a:pt x="637698" y="745564"/>
                    <a:pt x="600828" y="745564"/>
                  </a:cubicBezTo>
                  <a:lnTo>
                    <a:pt x="66759" y="745564"/>
                  </a:lnTo>
                  <a:cubicBezTo>
                    <a:pt x="29889" y="745564"/>
                    <a:pt x="0" y="715675"/>
                    <a:pt x="0" y="678805"/>
                  </a:cubicBezTo>
                  <a:lnTo>
                    <a:pt x="0" y="66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73" tIns="65273" rIns="65273" bIns="65273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/>
                <a:t>Learning Session I</a:t>
              </a:r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2D8D36E3-3FF7-4332-8E69-6975E419EC53}"/>
                </a:ext>
              </a:extLst>
            </p:cNvPr>
            <p:cNvSpPr/>
            <p:nvPr/>
          </p:nvSpPr>
          <p:spPr>
            <a:xfrm>
              <a:off x="4831877" y="3687191"/>
              <a:ext cx="836551" cy="745564"/>
            </a:xfrm>
            <a:custGeom>
              <a:avLst/>
              <a:gdLst>
                <a:gd name="connsiteX0" fmla="*/ 0 w 667587"/>
                <a:gd name="connsiteY0" fmla="*/ 66759 h 745564"/>
                <a:gd name="connsiteX1" fmla="*/ 66759 w 667587"/>
                <a:gd name="connsiteY1" fmla="*/ 0 h 745564"/>
                <a:gd name="connsiteX2" fmla="*/ 600828 w 667587"/>
                <a:gd name="connsiteY2" fmla="*/ 0 h 745564"/>
                <a:gd name="connsiteX3" fmla="*/ 667587 w 667587"/>
                <a:gd name="connsiteY3" fmla="*/ 66759 h 745564"/>
                <a:gd name="connsiteX4" fmla="*/ 667587 w 667587"/>
                <a:gd name="connsiteY4" fmla="*/ 678805 h 745564"/>
                <a:gd name="connsiteX5" fmla="*/ 600828 w 667587"/>
                <a:gd name="connsiteY5" fmla="*/ 745564 h 745564"/>
                <a:gd name="connsiteX6" fmla="*/ 66759 w 667587"/>
                <a:gd name="connsiteY6" fmla="*/ 745564 h 745564"/>
                <a:gd name="connsiteX7" fmla="*/ 0 w 667587"/>
                <a:gd name="connsiteY7" fmla="*/ 678805 h 745564"/>
                <a:gd name="connsiteX8" fmla="*/ 0 w 667587"/>
                <a:gd name="connsiteY8" fmla="*/ 66759 h 74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587" h="745564">
                  <a:moveTo>
                    <a:pt x="0" y="66759"/>
                  </a:moveTo>
                  <a:cubicBezTo>
                    <a:pt x="0" y="29889"/>
                    <a:pt x="29889" y="0"/>
                    <a:pt x="66759" y="0"/>
                  </a:cubicBezTo>
                  <a:lnTo>
                    <a:pt x="600828" y="0"/>
                  </a:lnTo>
                  <a:cubicBezTo>
                    <a:pt x="637698" y="0"/>
                    <a:pt x="667587" y="29889"/>
                    <a:pt x="667587" y="66759"/>
                  </a:cubicBezTo>
                  <a:lnTo>
                    <a:pt x="667587" y="678805"/>
                  </a:lnTo>
                  <a:cubicBezTo>
                    <a:pt x="667587" y="715675"/>
                    <a:pt x="637698" y="745564"/>
                    <a:pt x="600828" y="745564"/>
                  </a:cubicBezTo>
                  <a:lnTo>
                    <a:pt x="66759" y="745564"/>
                  </a:lnTo>
                  <a:cubicBezTo>
                    <a:pt x="29889" y="745564"/>
                    <a:pt x="0" y="715675"/>
                    <a:pt x="0" y="678805"/>
                  </a:cubicBezTo>
                  <a:lnTo>
                    <a:pt x="0" y="66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73" tIns="65273" rIns="65273" bIns="65273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/>
                <a:t>Learning Session II</a:t>
              </a:r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5E3CDD45-BB5E-4C02-B94B-9ED2BD49070B}"/>
                </a:ext>
              </a:extLst>
            </p:cNvPr>
            <p:cNvSpPr/>
            <p:nvPr/>
          </p:nvSpPr>
          <p:spPr>
            <a:xfrm>
              <a:off x="6098745" y="3702449"/>
              <a:ext cx="836551" cy="745564"/>
            </a:xfrm>
            <a:custGeom>
              <a:avLst/>
              <a:gdLst>
                <a:gd name="connsiteX0" fmla="*/ 0 w 667587"/>
                <a:gd name="connsiteY0" fmla="*/ 66759 h 745564"/>
                <a:gd name="connsiteX1" fmla="*/ 66759 w 667587"/>
                <a:gd name="connsiteY1" fmla="*/ 0 h 745564"/>
                <a:gd name="connsiteX2" fmla="*/ 600828 w 667587"/>
                <a:gd name="connsiteY2" fmla="*/ 0 h 745564"/>
                <a:gd name="connsiteX3" fmla="*/ 667587 w 667587"/>
                <a:gd name="connsiteY3" fmla="*/ 66759 h 745564"/>
                <a:gd name="connsiteX4" fmla="*/ 667587 w 667587"/>
                <a:gd name="connsiteY4" fmla="*/ 678805 h 745564"/>
                <a:gd name="connsiteX5" fmla="*/ 600828 w 667587"/>
                <a:gd name="connsiteY5" fmla="*/ 745564 h 745564"/>
                <a:gd name="connsiteX6" fmla="*/ 66759 w 667587"/>
                <a:gd name="connsiteY6" fmla="*/ 745564 h 745564"/>
                <a:gd name="connsiteX7" fmla="*/ 0 w 667587"/>
                <a:gd name="connsiteY7" fmla="*/ 678805 h 745564"/>
                <a:gd name="connsiteX8" fmla="*/ 0 w 667587"/>
                <a:gd name="connsiteY8" fmla="*/ 66759 h 74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587" h="745564">
                  <a:moveTo>
                    <a:pt x="0" y="66759"/>
                  </a:moveTo>
                  <a:cubicBezTo>
                    <a:pt x="0" y="29889"/>
                    <a:pt x="29889" y="0"/>
                    <a:pt x="66759" y="0"/>
                  </a:cubicBezTo>
                  <a:lnTo>
                    <a:pt x="600828" y="0"/>
                  </a:lnTo>
                  <a:cubicBezTo>
                    <a:pt x="637698" y="0"/>
                    <a:pt x="667587" y="29889"/>
                    <a:pt x="667587" y="66759"/>
                  </a:cubicBezTo>
                  <a:lnTo>
                    <a:pt x="667587" y="678805"/>
                  </a:lnTo>
                  <a:cubicBezTo>
                    <a:pt x="667587" y="715675"/>
                    <a:pt x="637698" y="745564"/>
                    <a:pt x="600828" y="745564"/>
                  </a:cubicBezTo>
                  <a:lnTo>
                    <a:pt x="66759" y="745564"/>
                  </a:lnTo>
                  <a:cubicBezTo>
                    <a:pt x="29889" y="745564"/>
                    <a:pt x="0" y="715675"/>
                    <a:pt x="0" y="678805"/>
                  </a:cubicBezTo>
                  <a:lnTo>
                    <a:pt x="0" y="66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273" tIns="65273" rIns="65273" bIns="65273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/>
                <a:t>Learning Session III</a:t>
              </a:r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3CC7E8F0-8378-4C48-BEA7-649422D28052}"/>
                </a:ext>
              </a:extLst>
            </p:cNvPr>
            <p:cNvSpPr/>
            <p:nvPr/>
          </p:nvSpPr>
          <p:spPr>
            <a:xfrm>
              <a:off x="7513464" y="3706229"/>
              <a:ext cx="746852" cy="745564"/>
            </a:xfrm>
            <a:custGeom>
              <a:avLst/>
              <a:gdLst>
                <a:gd name="connsiteX0" fmla="*/ 0 w 746852"/>
                <a:gd name="connsiteY0" fmla="*/ 74556 h 745564"/>
                <a:gd name="connsiteX1" fmla="*/ 74556 w 746852"/>
                <a:gd name="connsiteY1" fmla="*/ 0 h 745564"/>
                <a:gd name="connsiteX2" fmla="*/ 672296 w 746852"/>
                <a:gd name="connsiteY2" fmla="*/ 0 h 745564"/>
                <a:gd name="connsiteX3" fmla="*/ 746852 w 746852"/>
                <a:gd name="connsiteY3" fmla="*/ 74556 h 745564"/>
                <a:gd name="connsiteX4" fmla="*/ 746852 w 746852"/>
                <a:gd name="connsiteY4" fmla="*/ 671008 h 745564"/>
                <a:gd name="connsiteX5" fmla="*/ 672296 w 746852"/>
                <a:gd name="connsiteY5" fmla="*/ 745564 h 745564"/>
                <a:gd name="connsiteX6" fmla="*/ 74556 w 746852"/>
                <a:gd name="connsiteY6" fmla="*/ 745564 h 745564"/>
                <a:gd name="connsiteX7" fmla="*/ 0 w 746852"/>
                <a:gd name="connsiteY7" fmla="*/ 671008 h 745564"/>
                <a:gd name="connsiteX8" fmla="*/ 0 w 746852"/>
                <a:gd name="connsiteY8" fmla="*/ 74556 h 74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852" h="745564">
                  <a:moveTo>
                    <a:pt x="0" y="74556"/>
                  </a:moveTo>
                  <a:cubicBezTo>
                    <a:pt x="0" y="33380"/>
                    <a:pt x="33380" y="0"/>
                    <a:pt x="74556" y="0"/>
                  </a:cubicBezTo>
                  <a:lnTo>
                    <a:pt x="672296" y="0"/>
                  </a:lnTo>
                  <a:cubicBezTo>
                    <a:pt x="713472" y="0"/>
                    <a:pt x="746852" y="33380"/>
                    <a:pt x="746852" y="74556"/>
                  </a:cubicBezTo>
                  <a:lnTo>
                    <a:pt x="746852" y="671008"/>
                  </a:lnTo>
                  <a:cubicBezTo>
                    <a:pt x="746852" y="712184"/>
                    <a:pt x="713472" y="745564"/>
                    <a:pt x="672296" y="745564"/>
                  </a:cubicBezTo>
                  <a:lnTo>
                    <a:pt x="74556" y="745564"/>
                  </a:lnTo>
                  <a:cubicBezTo>
                    <a:pt x="33380" y="745564"/>
                    <a:pt x="0" y="712184"/>
                    <a:pt x="0" y="671008"/>
                  </a:cubicBezTo>
                  <a:lnTo>
                    <a:pt x="0" y="7455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557" tIns="67557" rIns="67557" bIns="67557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/>
                <a:t>Final </a:t>
              </a:r>
              <a:r>
                <a:rPr lang="en-US" sz="1300" b="1" kern="1200" dirty="0"/>
                <a:t>Meeting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34AE655-1A88-4196-955B-B5F6A531DA1A}"/>
                </a:ext>
              </a:extLst>
            </p:cNvPr>
            <p:cNvGrpSpPr/>
            <p:nvPr/>
          </p:nvGrpSpPr>
          <p:grpSpPr>
            <a:xfrm>
              <a:off x="3846402" y="4268898"/>
              <a:ext cx="3824169" cy="1226477"/>
              <a:chOff x="1570151" y="5015813"/>
              <a:chExt cx="3824169" cy="1226477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61715C2-8A20-4D75-8624-15D06166E44A}"/>
                  </a:ext>
                </a:extLst>
              </p:cNvPr>
              <p:cNvGrpSpPr/>
              <p:nvPr/>
            </p:nvGrpSpPr>
            <p:grpSpPr>
              <a:xfrm>
                <a:off x="1570151" y="5015813"/>
                <a:ext cx="3824169" cy="1226477"/>
                <a:chOff x="1578703" y="5002739"/>
                <a:chExt cx="1352163" cy="1226477"/>
              </a:xfrm>
              <a:solidFill>
                <a:srgbClr val="FFFF00"/>
              </a:solidFill>
            </p:grpSpPr>
            <p:graphicFrame>
              <p:nvGraphicFramePr>
                <p:cNvPr id="71" name="Diagram 70">
                  <a:extLst>
                    <a:ext uri="{FF2B5EF4-FFF2-40B4-BE49-F238E27FC236}">
                      <a16:creationId xmlns:a16="http://schemas.microsoft.com/office/drawing/2014/main" id="{96AD9EC8-05E9-4AB6-94BD-52D6EA292E63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4083636593"/>
                    </p:ext>
                  </p:extLst>
                </p:nvPr>
              </p:nvGraphicFramePr>
              <p:xfrm>
                <a:off x="1578703" y="5006359"/>
                <a:ext cx="467692" cy="120032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aphicFrame>
              <p:nvGraphicFramePr>
                <p:cNvPr id="72" name="Diagram 71">
                  <a:extLst>
                    <a:ext uri="{FF2B5EF4-FFF2-40B4-BE49-F238E27FC236}">
                      <a16:creationId xmlns:a16="http://schemas.microsoft.com/office/drawing/2014/main" id="{5D80FEEF-858A-433E-A4E9-CDB812C8F4C9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576029721"/>
                    </p:ext>
                  </p:extLst>
                </p:nvPr>
              </p:nvGraphicFramePr>
              <p:xfrm>
                <a:off x="2024236" y="5002739"/>
                <a:ext cx="467692" cy="120032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  <p:graphicFrame>
              <p:nvGraphicFramePr>
                <p:cNvPr id="73" name="Diagram 72">
                  <a:extLst>
                    <a:ext uri="{FF2B5EF4-FFF2-40B4-BE49-F238E27FC236}">
                      <a16:creationId xmlns:a16="http://schemas.microsoft.com/office/drawing/2014/main" id="{FA2C15FA-C578-4B7E-B672-AFE110DBBB5B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36922303"/>
                    </p:ext>
                  </p:extLst>
                </p:nvPr>
              </p:nvGraphicFramePr>
              <p:xfrm>
                <a:off x="2463174" y="5028887"/>
                <a:ext cx="467692" cy="1200329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3" r:lo="rId14" r:qs="rId15" r:cs="rId16"/>
                </a:graphicData>
              </a:graphic>
            </p:graphicFrame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E9C24C3-88F8-449F-A18B-A0C204A29FB8}"/>
                  </a:ext>
                </a:extLst>
              </p:cNvPr>
              <p:cNvSpPr txBox="1"/>
              <p:nvPr/>
            </p:nvSpPr>
            <p:spPr>
              <a:xfrm>
                <a:off x="1770223" y="5443509"/>
                <a:ext cx="10823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Action Period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EB61764-CF20-4E63-A926-46F2ADF5FC8B}"/>
                  </a:ext>
                </a:extLst>
              </p:cNvPr>
              <p:cNvSpPr txBox="1"/>
              <p:nvPr/>
            </p:nvSpPr>
            <p:spPr>
              <a:xfrm>
                <a:off x="3049996" y="5462171"/>
                <a:ext cx="10823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Action Period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A71FBD7-38BA-4A65-8FB1-FF8C344F9CAA}"/>
                  </a:ext>
                </a:extLst>
              </p:cNvPr>
              <p:cNvSpPr txBox="1"/>
              <p:nvPr/>
            </p:nvSpPr>
            <p:spPr>
              <a:xfrm>
                <a:off x="4297903" y="5443509"/>
                <a:ext cx="10823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Candara" panose="020E0502030303020204" pitchFamily="34" charset="0"/>
                  </a:rPr>
                  <a:t>Action Period</a:t>
                </a:r>
              </a:p>
            </p:txBody>
          </p:sp>
        </p:grp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D935FB57-EC93-445B-A968-DB78021EC92D}"/>
                </a:ext>
              </a:extLst>
            </p:cNvPr>
            <p:cNvSpPr/>
            <p:nvPr/>
          </p:nvSpPr>
          <p:spPr>
            <a:xfrm>
              <a:off x="7050245" y="3974530"/>
              <a:ext cx="332514" cy="294368"/>
            </a:xfrm>
            <a:custGeom>
              <a:avLst/>
              <a:gdLst>
                <a:gd name="connsiteX0" fmla="*/ 0 w 332514"/>
                <a:gd name="connsiteY0" fmla="*/ 58874 h 294368"/>
                <a:gd name="connsiteX1" fmla="*/ 185330 w 332514"/>
                <a:gd name="connsiteY1" fmla="*/ 58874 h 294368"/>
                <a:gd name="connsiteX2" fmla="*/ 185330 w 332514"/>
                <a:gd name="connsiteY2" fmla="*/ 0 h 294368"/>
                <a:gd name="connsiteX3" fmla="*/ 332514 w 332514"/>
                <a:gd name="connsiteY3" fmla="*/ 147184 h 294368"/>
                <a:gd name="connsiteX4" fmla="*/ 185330 w 332514"/>
                <a:gd name="connsiteY4" fmla="*/ 294368 h 294368"/>
                <a:gd name="connsiteX5" fmla="*/ 185330 w 332514"/>
                <a:gd name="connsiteY5" fmla="*/ 235494 h 294368"/>
                <a:gd name="connsiteX6" fmla="*/ 0 w 332514"/>
                <a:gd name="connsiteY6" fmla="*/ 235494 h 294368"/>
                <a:gd name="connsiteX7" fmla="*/ 0 w 332514"/>
                <a:gd name="connsiteY7" fmla="*/ 58874 h 29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514" h="294368">
                  <a:moveTo>
                    <a:pt x="0" y="58874"/>
                  </a:moveTo>
                  <a:lnTo>
                    <a:pt x="185330" y="58874"/>
                  </a:lnTo>
                  <a:lnTo>
                    <a:pt x="185330" y="0"/>
                  </a:lnTo>
                  <a:lnTo>
                    <a:pt x="332514" y="147184"/>
                  </a:lnTo>
                  <a:lnTo>
                    <a:pt x="185330" y="294368"/>
                  </a:lnTo>
                  <a:lnTo>
                    <a:pt x="185330" y="235494"/>
                  </a:lnTo>
                  <a:lnTo>
                    <a:pt x="0" y="235494"/>
                  </a:lnTo>
                  <a:lnTo>
                    <a:pt x="0" y="5887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8874" rIns="88310" bIns="5887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>
                <a:latin typeface="Candara" panose="020E0502030303020204" pitchFamily="34" charset="0"/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30AFFC18-C257-4EFF-9F00-ECF1E1942B13}"/>
                </a:ext>
              </a:extLst>
            </p:cNvPr>
            <p:cNvSpPr/>
            <p:nvPr/>
          </p:nvSpPr>
          <p:spPr>
            <a:xfrm>
              <a:off x="5733131" y="3952923"/>
              <a:ext cx="332514" cy="294368"/>
            </a:xfrm>
            <a:custGeom>
              <a:avLst/>
              <a:gdLst>
                <a:gd name="connsiteX0" fmla="*/ 0 w 332514"/>
                <a:gd name="connsiteY0" fmla="*/ 58874 h 294368"/>
                <a:gd name="connsiteX1" fmla="*/ 185330 w 332514"/>
                <a:gd name="connsiteY1" fmla="*/ 58874 h 294368"/>
                <a:gd name="connsiteX2" fmla="*/ 185330 w 332514"/>
                <a:gd name="connsiteY2" fmla="*/ 0 h 294368"/>
                <a:gd name="connsiteX3" fmla="*/ 332514 w 332514"/>
                <a:gd name="connsiteY3" fmla="*/ 147184 h 294368"/>
                <a:gd name="connsiteX4" fmla="*/ 185330 w 332514"/>
                <a:gd name="connsiteY4" fmla="*/ 294368 h 294368"/>
                <a:gd name="connsiteX5" fmla="*/ 185330 w 332514"/>
                <a:gd name="connsiteY5" fmla="*/ 235494 h 294368"/>
                <a:gd name="connsiteX6" fmla="*/ 0 w 332514"/>
                <a:gd name="connsiteY6" fmla="*/ 235494 h 294368"/>
                <a:gd name="connsiteX7" fmla="*/ 0 w 332514"/>
                <a:gd name="connsiteY7" fmla="*/ 58874 h 29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514" h="294368">
                  <a:moveTo>
                    <a:pt x="0" y="58874"/>
                  </a:moveTo>
                  <a:lnTo>
                    <a:pt x="185330" y="58874"/>
                  </a:lnTo>
                  <a:lnTo>
                    <a:pt x="185330" y="0"/>
                  </a:lnTo>
                  <a:lnTo>
                    <a:pt x="332514" y="147184"/>
                  </a:lnTo>
                  <a:lnTo>
                    <a:pt x="185330" y="294368"/>
                  </a:lnTo>
                  <a:lnTo>
                    <a:pt x="185330" y="235494"/>
                  </a:lnTo>
                  <a:lnTo>
                    <a:pt x="0" y="235494"/>
                  </a:lnTo>
                  <a:lnTo>
                    <a:pt x="0" y="5887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8874" rIns="88310" bIns="5887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>
                <a:latin typeface="Candara" panose="020E0502030303020204" pitchFamily="34" charset="0"/>
              </a:endParaRPr>
            </a:p>
          </p:txBody>
        </p:sp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1BD17B4A-56F6-4EEB-A0A0-3210E840B486}"/>
                </a:ext>
              </a:extLst>
            </p:cNvPr>
            <p:cNvSpPr/>
            <p:nvPr/>
          </p:nvSpPr>
          <p:spPr>
            <a:xfrm>
              <a:off x="4465278" y="3928047"/>
              <a:ext cx="332514" cy="294368"/>
            </a:xfrm>
            <a:custGeom>
              <a:avLst/>
              <a:gdLst>
                <a:gd name="connsiteX0" fmla="*/ 0 w 332514"/>
                <a:gd name="connsiteY0" fmla="*/ 58874 h 294368"/>
                <a:gd name="connsiteX1" fmla="*/ 185330 w 332514"/>
                <a:gd name="connsiteY1" fmla="*/ 58874 h 294368"/>
                <a:gd name="connsiteX2" fmla="*/ 185330 w 332514"/>
                <a:gd name="connsiteY2" fmla="*/ 0 h 294368"/>
                <a:gd name="connsiteX3" fmla="*/ 332514 w 332514"/>
                <a:gd name="connsiteY3" fmla="*/ 147184 h 294368"/>
                <a:gd name="connsiteX4" fmla="*/ 185330 w 332514"/>
                <a:gd name="connsiteY4" fmla="*/ 294368 h 294368"/>
                <a:gd name="connsiteX5" fmla="*/ 185330 w 332514"/>
                <a:gd name="connsiteY5" fmla="*/ 235494 h 294368"/>
                <a:gd name="connsiteX6" fmla="*/ 0 w 332514"/>
                <a:gd name="connsiteY6" fmla="*/ 235494 h 294368"/>
                <a:gd name="connsiteX7" fmla="*/ 0 w 332514"/>
                <a:gd name="connsiteY7" fmla="*/ 58874 h 29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514" h="294368">
                  <a:moveTo>
                    <a:pt x="0" y="58874"/>
                  </a:moveTo>
                  <a:lnTo>
                    <a:pt x="185330" y="58874"/>
                  </a:lnTo>
                  <a:lnTo>
                    <a:pt x="185330" y="0"/>
                  </a:lnTo>
                  <a:lnTo>
                    <a:pt x="332514" y="147184"/>
                  </a:lnTo>
                  <a:lnTo>
                    <a:pt x="185330" y="294368"/>
                  </a:lnTo>
                  <a:lnTo>
                    <a:pt x="185330" y="235494"/>
                  </a:lnTo>
                  <a:lnTo>
                    <a:pt x="0" y="235494"/>
                  </a:lnTo>
                  <a:lnTo>
                    <a:pt x="0" y="5887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8874" rIns="88310" bIns="5887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>
                <a:latin typeface="Candara" panose="020E0502030303020204" pitchFamily="34" charset="0"/>
              </a:endParaRPr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0E601C45-B498-45C9-90B2-99CFB0D1E232}"/>
                </a:ext>
              </a:extLst>
            </p:cNvPr>
            <p:cNvSpPr/>
            <p:nvPr/>
          </p:nvSpPr>
          <p:spPr>
            <a:xfrm>
              <a:off x="3228783" y="3928047"/>
              <a:ext cx="332514" cy="294368"/>
            </a:xfrm>
            <a:custGeom>
              <a:avLst/>
              <a:gdLst>
                <a:gd name="connsiteX0" fmla="*/ 0 w 332514"/>
                <a:gd name="connsiteY0" fmla="*/ 58874 h 294368"/>
                <a:gd name="connsiteX1" fmla="*/ 185330 w 332514"/>
                <a:gd name="connsiteY1" fmla="*/ 58874 h 294368"/>
                <a:gd name="connsiteX2" fmla="*/ 185330 w 332514"/>
                <a:gd name="connsiteY2" fmla="*/ 0 h 294368"/>
                <a:gd name="connsiteX3" fmla="*/ 332514 w 332514"/>
                <a:gd name="connsiteY3" fmla="*/ 147184 h 294368"/>
                <a:gd name="connsiteX4" fmla="*/ 185330 w 332514"/>
                <a:gd name="connsiteY4" fmla="*/ 294368 h 294368"/>
                <a:gd name="connsiteX5" fmla="*/ 185330 w 332514"/>
                <a:gd name="connsiteY5" fmla="*/ 235494 h 294368"/>
                <a:gd name="connsiteX6" fmla="*/ 0 w 332514"/>
                <a:gd name="connsiteY6" fmla="*/ 235494 h 294368"/>
                <a:gd name="connsiteX7" fmla="*/ 0 w 332514"/>
                <a:gd name="connsiteY7" fmla="*/ 58874 h 29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2514" h="294368">
                  <a:moveTo>
                    <a:pt x="0" y="58874"/>
                  </a:moveTo>
                  <a:lnTo>
                    <a:pt x="185330" y="58874"/>
                  </a:lnTo>
                  <a:lnTo>
                    <a:pt x="185330" y="0"/>
                  </a:lnTo>
                  <a:lnTo>
                    <a:pt x="332514" y="147184"/>
                  </a:lnTo>
                  <a:lnTo>
                    <a:pt x="185330" y="294368"/>
                  </a:lnTo>
                  <a:lnTo>
                    <a:pt x="185330" y="235494"/>
                  </a:lnTo>
                  <a:lnTo>
                    <a:pt x="0" y="235494"/>
                  </a:lnTo>
                  <a:lnTo>
                    <a:pt x="0" y="5887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8874" rIns="88310" bIns="5887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 dirty="0">
                <a:latin typeface="Candara" panose="020E0502030303020204" pitchFamily="34" charset="0"/>
              </a:endParaRPr>
            </a:p>
          </p:txBody>
        </p:sp>
      </p:grp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760FD3-6EA6-470F-A3CF-BFE044D2B66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"/>
          <a:stretch/>
        </p:blipFill>
        <p:spPr>
          <a:xfrm>
            <a:off x="3551796" y="4304943"/>
            <a:ext cx="1890522" cy="2486437"/>
          </a:xfrm>
          <a:prstGeom prst="rect">
            <a:avLst/>
          </a:prstGeom>
        </p:spPr>
      </p:pic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C726794-05AB-4610-8A93-4EF845C00C71}"/>
              </a:ext>
            </a:extLst>
          </p:cNvPr>
          <p:cNvCxnSpPr>
            <a:cxnSpLocks/>
            <a:stCxn id="39" idx="3"/>
            <a:endCxn id="4" idx="3"/>
          </p:cNvCxnSpPr>
          <p:nvPr/>
        </p:nvCxnSpPr>
        <p:spPr>
          <a:xfrm flipH="1">
            <a:off x="5442318" y="2975825"/>
            <a:ext cx="2745453" cy="2572337"/>
          </a:xfrm>
          <a:prstGeom prst="bentConnector3">
            <a:avLst>
              <a:gd name="adj1" fmla="val -8326"/>
            </a:avLst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DF12EF9-39BD-4A6A-81D3-C8A513F78187}"/>
              </a:ext>
            </a:extLst>
          </p:cNvPr>
          <p:cNvSpPr txBox="1"/>
          <p:nvPr/>
        </p:nvSpPr>
        <p:spPr>
          <a:xfrm>
            <a:off x="2462928" y="2007805"/>
            <a:ext cx="380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LARC Program Implementation Model</a:t>
            </a:r>
          </a:p>
        </p:txBody>
      </p:sp>
    </p:spTree>
    <p:extLst>
      <p:ext uri="{BB962C8B-B14F-4D97-AF65-F5344CB8AC3E}">
        <p14:creationId xmlns:p14="http://schemas.microsoft.com/office/powerpoint/2010/main" val="3216994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C60C6D1-BD8C-40F9-B645-C0198C244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8" b="9498"/>
          <a:stretch/>
        </p:blipFill>
        <p:spPr>
          <a:xfrm>
            <a:off x="840357" y="1739678"/>
            <a:ext cx="7463281" cy="33724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A01801F-9038-4DE6-BB5C-0607BEEBEBC1}"/>
              </a:ext>
            </a:extLst>
          </p:cNvPr>
          <p:cNvSpPr txBox="1">
            <a:spLocks/>
          </p:cNvSpPr>
          <p:nvPr/>
        </p:nvSpPr>
        <p:spPr>
          <a:xfrm>
            <a:off x="1919755" y="4777369"/>
            <a:ext cx="530448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tx2"/>
                </a:solidFill>
                <a:latin typeface="Arial Rounded MT Bold" panose="020F0704030504030204" pitchFamily="34" charset="0"/>
                <a:hlinkClick r:id="rId3"/>
              </a:rPr>
              <a:t>LARCcqi.org  </a:t>
            </a:r>
            <a:endParaRPr lang="en-US" sz="48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CB4FE-55A2-4D23-A1CD-578D5621620A}"/>
              </a:ext>
            </a:extLst>
          </p:cNvPr>
          <p:cNvSpPr txBox="1"/>
          <p:nvPr/>
        </p:nvSpPr>
        <p:spPr>
          <a:xfrm>
            <a:off x="693710" y="904192"/>
            <a:ext cx="7767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LARC website: A deposit of CQI tools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2374158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01801F-9038-4DE6-BB5C-0607BEEBEBC1}"/>
              </a:ext>
            </a:extLst>
          </p:cNvPr>
          <p:cNvSpPr txBox="1">
            <a:spLocks/>
          </p:cNvSpPr>
          <p:nvPr/>
        </p:nvSpPr>
        <p:spPr>
          <a:xfrm>
            <a:off x="1919755" y="4777369"/>
            <a:ext cx="530448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LARCcqi.org</a:t>
            </a:r>
          </a:p>
        </p:txBody>
      </p:sp>
      <p:pic>
        <p:nvPicPr>
          <p:cNvPr id="4" name="Online Media 3" descr="The LARC Initiative  â A Health Systems Strengthening Approach">
            <a:hlinkClick r:id="" action="ppaction://media"/>
            <a:extLst>
              <a:ext uri="{FF2B5EF4-FFF2-40B4-BE49-F238E27FC236}">
                <a16:creationId xmlns:a16="http://schemas.microsoft.com/office/drawing/2014/main" id="{C43A49B3-5C0A-B84F-A0E1-96A52DE758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1176" y="1036720"/>
            <a:ext cx="7841648" cy="441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37670" y="308925"/>
            <a:ext cx="7632848" cy="3960440"/>
            <a:chOff x="1547664" y="1556792"/>
            <a:chExt cx="6408712" cy="3528392"/>
          </a:xfrm>
        </p:grpSpPr>
        <p:sp>
          <p:nvSpPr>
            <p:cNvPr id="23" name="矩形 4"/>
            <p:cNvSpPr/>
            <p:nvPr/>
          </p:nvSpPr>
          <p:spPr>
            <a:xfrm>
              <a:off x="1698812" y="2348880"/>
              <a:ext cx="6120680" cy="2736304"/>
            </a:xfrm>
            <a:custGeom>
              <a:avLst/>
              <a:gdLst>
                <a:gd name="connsiteX0" fmla="*/ 0 w 6120680"/>
                <a:gd name="connsiteY0" fmla="*/ 0 h 2736304"/>
                <a:gd name="connsiteX1" fmla="*/ 6120680 w 6120680"/>
                <a:gd name="connsiteY1" fmla="*/ 0 h 2736304"/>
                <a:gd name="connsiteX2" fmla="*/ 6120680 w 6120680"/>
                <a:gd name="connsiteY2" fmla="*/ 2736304 h 2736304"/>
                <a:gd name="connsiteX3" fmla="*/ 0 w 6120680"/>
                <a:gd name="connsiteY3" fmla="*/ 2736304 h 2736304"/>
                <a:gd name="connsiteX4" fmla="*/ 0 w 6120680"/>
                <a:gd name="connsiteY4" fmla="*/ 0 h 2736304"/>
                <a:gd name="connsiteX0" fmla="*/ 0 w 6120680"/>
                <a:gd name="connsiteY0" fmla="*/ 0 h 2736304"/>
                <a:gd name="connsiteX1" fmla="*/ 6120680 w 6120680"/>
                <a:gd name="connsiteY1" fmla="*/ 0 h 2736304"/>
                <a:gd name="connsiteX2" fmla="*/ 6120680 w 6120680"/>
                <a:gd name="connsiteY2" fmla="*/ 2736304 h 2736304"/>
                <a:gd name="connsiteX3" fmla="*/ 3137883 w 6120680"/>
                <a:gd name="connsiteY3" fmla="*/ 2729535 h 2736304"/>
                <a:gd name="connsiteX4" fmla="*/ 0 w 6120680"/>
                <a:gd name="connsiteY4" fmla="*/ 2736304 h 2736304"/>
                <a:gd name="connsiteX5" fmla="*/ 0 w 6120680"/>
                <a:gd name="connsiteY5" fmla="*/ 0 h 2736304"/>
                <a:gd name="connsiteX0" fmla="*/ 0 w 6120680"/>
                <a:gd name="connsiteY0" fmla="*/ 0 h 2736304"/>
                <a:gd name="connsiteX1" fmla="*/ 6120680 w 6120680"/>
                <a:gd name="connsiteY1" fmla="*/ 0 h 2736304"/>
                <a:gd name="connsiteX2" fmla="*/ 6120680 w 6120680"/>
                <a:gd name="connsiteY2" fmla="*/ 2736304 h 2736304"/>
                <a:gd name="connsiteX3" fmla="*/ 3149915 w 6120680"/>
                <a:gd name="connsiteY3" fmla="*/ 2152019 h 2736304"/>
                <a:gd name="connsiteX4" fmla="*/ 0 w 6120680"/>
                <a:gd name="connsiteY4" fmla="*/ 2736304 h 2736304"/>
                <a:gd name="connsiteX5" fmla="*/ 0 w 6120680"/>
                <a:gd name="connsiteY5" fmla="*/ 0 h 2736304"/>
                <a:gd name="connsiteX0" fmla="*/ 0 w 6120680"/>
                <a:gd name="connsiteY0" fmla="*/ 0 h 2736304"/>
                <a:gd name="connsiteX1" fmla="*/ 6120680 w 6120680"/>
                <a:gd name="connsiteY1" fmla="*/ 0 h 2736304"/>
                <a:gd name="connsiteX2" fmla="*/ 6120680 w 6120680"/>
                <a:gd name="connsiteY2" fmla="*/ 2736304 h 2736304"/>
                <a:gd name="connsiteX3" fmla="*/ 3125852 w 6120680"/>
                <a:gd name="connsiteY3" fmla="*/ 2236240 h 2736304"/>
                <a:gd name="connsiteX4" fmla="*/ 0 w 6120680"/>
                <a:gd name="connsiteY4" fmla="*/ 2736304 h 2736304"/>
                <a:gd name="connsiteX5" fmla="*/ 0 w 6120680"/>
                <a:gd name="connsiteY5" fmla="*/ 0 h 2736304"/>
                <a:gd name="connsiteX0" fmla="*/ 0 w 6120680"/>
                <a:gd name="connsiteY0" fmla="*/ 0 h 2736304"/>
                <a:gd name="connsiteX1" fmla="*/ 6120680 w 6120680"/>
                <a:gd name="connsiteY1" fmla="*/ 0 h 2736304"/>
                <a:gd name="connsiteX2" fmla="*/ 6120680 w 6120680"/>
                <a:gd name="connsiteY2" fmla="*/ 2736304 h 2736304"/>
                <a:gd name="connsiteX3" fmla="*/ 3125852 w 6120680"/>
                <a:gd name="connsiteY3" fmla="*/ 2320461 h 2736304"/>
                <a:gd name="connsiteX4" fmla="*/ 0 w 6120680"/>
                <a:gd name="connsiteY4" fmla="*/ 2736304 h 2736304"/>
                <a:gd name="connsiteX5" fmla="*/ 0 w 6120680"/>
                <a:gd name="connsiteY5" fmla="*/ 0 h 2736304"/>
                <a:gd name="connsiteX0" fmla="*/ 0 w 6120680"/>
                <a:gd name="connsiteY0" fmla="*/ 0 h 2736304"/>
                <a:gd name="connsiteX1" fmla="*/ 6120680 w 6120680"/>
                <a:gd name="connsiteY1" fmla="*/ 0 h 2736304"/>
                <a:gd name="connsiteX2" fmla="*/ 6120680 w 6120680"/>
                <a:gd name="connsiteY2" fmla="*/ 2736304 h 2736304"/>
                <a:gd name="connsiteX3" fmla="*/ 2957410 w 6120680"/>
                <a:gd name="connsiteY3" fmla="*/ 2320461 h 2736304"/>
                <a:gd name="connsiteX4" fmla="*/ 0 w 6120680"/>
                <a:gd name="connsiteY4" fmla="*/ 2736304 h 2736304"/>
                <a:gd name="connsiteX5" fmla="*/ 0 w 6120680"/>
                <a:gd name="connsiteY5" fmla="*/ 0 h 273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0680" h="2736304">
                  <a:moveTo>
                    <a:pt x="0" y="0"/>
                  </a:moveTo>
                  <a:lnTo>
                    <a:pt x="6120680" y="0"/>
                  </a:lnTo>
                  <a:lnTo>
                    <a:pt x="6120680" y="2736304"/>
                  </a:lnTo>
                  <a:lnTo>
                    <a:pt x="2957410" y="2320461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547664" y="1556792"/>
              <a:ext cx="6408712" cy="302433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674748" y="1664712"/>
              <a:ext cx="6144744" cy="28080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2178876" y="0"/>
            <a:ext cx="0" cy="90872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27" name="泪滴形 7"/>
          <p:cNvSpPr/>
          <p:nvPr/>
        </p:nvSpPr>
        <p:spPr>
          <a:xfrm rot="18998822">
            <a:off x="1467004" y="1245187"/>
            <a:ext cx="1350868" cy="1350868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" fmla="*/ 0 w 2146521"/>
              <a:gd name="connsiteY0" fmla="*/ 1174413 h 2146521"/>
              <a:gd name="connsiteX1" fmla="*/ 972108 w 2146521"/>
              <a:gd name="connsiteY1" fmla="*/ 202305 h 2146521"/>
              <a:gd name="connsiteX2" fmla="*/ 2146521 w 2146521"/>
              <a:gd name="connsiteY2" fmla="*/ 0 h 2146521"/>
              <a:gd name="connsiteX3" fmla="*/ 1944216 w 2146521"/>
              <a:gd name="connsiteY3" fmla="*/ 1174413 h 2146521"/>
              <a:gd name="connsiteX4" fmla="*/ 972108 w 2146521"/>
              <a:gd name="connsiteY4" fmla="*/ 2146521 h 2146521"/>
              <a:gd name="connsiteX5" fmla="*/ 0 w 2146521"/>
              <a:gd name="connsiteY5" fmla="*/ 1174413 h 2146521"/>
              <a:gd name="connsiteX0" fmla="*/ 0 w 2146521"/>
              <a:gd name="connsiteY0" fmla="*/ 1174413 h 2146521"/>
              <a:gd name="connsiteX1" fmla="*/ 972108 w 2146521"/>
              <a:gd name="connsiteY1" fmla="*/ 202305 h 2146521"/>
              <a:gd name="connsiteX2" fmla="*/ 2146521 w 2146521"/>
              <a:gd name="connsiteY2" fmla="*/ 0 h 2146521"/>
              <a:gd name="connsiteX3" fmla="*/ 1944216 w 2146521"/>
              <a:gd name="connsiteY3" fmla="*/ 1174413 h 2146521"/>
              <a:gd name="connsiteX4" fmla="*/ 972108 w 2146521"/>
              <a:gd name="connsiteY4" fmla="*/ 2146521 h 2146521"/>
              <a:gd name="connsiteX5" fmla="*/ 0 w 2146521"/>
              <a:gd name="connsiteY5" fmla="*/ 1174413 h 2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4FAD0F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521365" y="1"/>
            <a:ext cx="0" cy="1851804"/>
          </a:xfrm>
          <a:prstGeom prst="line">
            <a:avLst/>
          </a:prstGeom>
          <a:noFill/>
          <a:ln w="28575" cap="flat" cmpd="sng" algn="ctr">
            <a:solidFill>
              <a:srgbClr val="D38951"/>
            </a:solidFill>
            <a:prstDash val="sysDot"/>
          </a:ln>
          <a:effectLst/>
        </p:spPr>
      </p:cxnSp>
      <p:sp>
        <p:nvSpPr>
          <p:cNvPr id="29" name="泪滴形 7"/>
          <p:cNvSpPr/>
          <p:nvPr/>
        </p:nvSpPr>
        <p:spPr>
          <a:xfrm rot="18998822">
            <a:off x="3809491" y="2131185"/>
            <a:ext cx="1350868" cy="1350868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" fmla="*/ 0 w 2146521"/>
              <a:gd name="connsiteY0" fmla="*/ 1174413 h 2146521"/>
              <a:gd name="connsiteX1" fmla="*/ 972108 w 2146521"/>
              <a:gd name="connsiteY1" fmla="*/ 202305 h 2146521"/>
              <a:gd name="connsiteX2" fmla="*/ 2146521 w 2146521"/>
              <a:gd name="connsiteY2" fmla="*/ 0 h 2146521"/>
              <a:gd name="connsiteX3" fmla="*/ 1944216 w 2146521"/>
              <a:gd name="connsiteY3" fmla="*/ 1174413 h 2146521"/>
              <a:gd name="connsiteX4" fmla="*/ 972108 w 2146521"/>
              <a:gd name="connsiteY4" fmla="*/ 2146521 h 2146521"/>
              <a:gd name="connsiteX5" fmla="*/ 0 w 2146521"/>
              <a:gd name="connsiteY5" fmla="*/ 1174413 h 2146521"/>
              <a:gd name="connsiteX0" fmla="*/ 0 w 2146521"/>
              <a:gd name="connsiteY0" fmla="*/ 1174413 h 2146521"/>
              <a:gd name="connsiteX1" fmla="*/ 972108 w 2146521"/>
              <a:gd name="connsiteY1" fmla="*/ 202305 h 2146521"/>
              <a:gd name="connsiteX2" fmla="*/ 2146521 w 2146521"/>
              <a:gd name="connsiteY2" fmla="*/ 0 h 2146521"/>
              <a:gd name="connsiteX3" fmla="*/ 1944216 w 2146521"/>
              <a:gd name="connsiteY3" fmla="*/ 1174413 h 2146521"/>
              <a:gd name="connsiteX4" fmla="*/ 972108 w 2146521"/>
              <a:gd name="connsiteY4" fmla="*/ 2146521 h 2146521"/>
              <a:gd name="connsiteX5" fmla="*/ 0 w 2146521"/>
              <a:gd name="connsiteY5" fmla="*/ 1174413 h 2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FFC000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786984" y="1"/>
            <a:ext cx="0" cy="1340767"/>
          </a:xfrm>
          <a:prstGeom prst="line">
            <a:avLst/>
          </a:prstGeom>
          <a:noFill/>
          <a:ln w="28575" cap="flat" cmpd="sng" algn="ctr">
            <a:solidFill>
              <a:srgbClr val="C1C35D"/>
            </a:solidFill>
            <a:prstDash val="sysDot"/>
          </a:ln>
          <a:effectLst/>
        </p:spPr>
      </p:cxnSp>
      <p:sp>
        <p:nvSpPr>
          <p:cNvPr id="31" name="泪滴形 7"/>
          <p:cNvSpPr/>
          <p:nvPr/>
        </p:nvSpPr>
        <p:spPr>
          <a:xfrm rot="18998822">
            <a:off x="6067001" y="1620147"/>
            <a:ext cx="1350868" cy="1350868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" fmla="*/ 0 w 2146521"/>
              <a:gd name="connsiteY0" fmla="*/ 1174413 h 2146521"/>
              <a:gd name="connsiteX1" fmla="*/ 972108 w 2146521"/>
              <a:gd name="connsiteY1" fmla="*/ 202305 h 2146521"/>
              <a:gd name="connsiteX2" fmla="*/ 2146521 w 2146521"/>
              <a:gd name="connsiteY2" fmla="*/ 0 h 2146521"/>
              <a:gd name="connsiteX3" fmla="*/ 1944216 w 2146521"/>
              <a:gd name="connsiteY3" fmla="*/ 1174413 h 2146521"/>
              <a:gd name="connsiteX4" fmla="*/ 972108 w 2146521"/>
              <a:gd name="connsiteY4" fmla="*/ 2146521 h 2146521"/>
              <a:gd name="connsiteX5" fmla="*/ 0 w 2146521"/>
              <a:gd name="connsiteY5" fmla="*/ 1174413 h 2146521"/>
              <a:gd name="connsiteX0" fmla="*/ 0 w 2146521"/>
              <a:gd name="connsiteY0" fmla="*/ 1174413 h 2146521"/>
              <a:gd name="connsiteX1" fmla="*/ 972108 w 2146521"/>
              <a:gd name="connsiteY1" fmla="*/ 202305 h 2146521"/>
              <a:gd name="connsiteX2" fmla="*/ 2146521 w 2146521"/>
              <a:gd name="connsiteY2" fmla="*/ 0 h 2146521"/>
              <a:gd name="connsiteX3" fmla="*/ 1944216 w 2146521"/>
              <a:gd name="connsiteY3" fmla="*/ 1174413 h 2146521"/>
              <a:gd name="connsiteX4" fmla="*/ 972108 w 2146521"/>
              <a:gd name="connsiteY4" fmla="*/ 2146521 h 2146521"/>
              <a:gd name="connsiteX5" fmla="*/ 0 w 2146521"/>
              <a:gd name="connsiteY5" fmla="*/ 1174413 h 21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87265" y="1556236"/>
            <a:ext cx="910346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didas Unity" pitchFamily="2" charset="0"/>
                <a:ea typeface="Gungsuh" pitchFamily="18" charset="-127"/>
              </a:rPr>
              <a:t>11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sites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35542" y="2421685"/>
            <a:ext cx="1160904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didas Unity" pitchFamily="2" charset="0"/>
                <a:ea typeface="Gungsuh" pitchFamily="18" charset="-127"/>
              </a:rPr>
              <a:t>4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partners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90568" y="1880690"/>
            <a:ext cx="1103733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didas Unity" pitchFamily="2" charset="0"/>
                <a:ea typeface="Gungsuh" pitchFamily="18" charset="-127"/>
              </a:rPr>
              <a:t>2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didas Unity" pitchFamily="2" charset="0"/>
                <a:ea typeface="Gungsuh" pitchFamily="18" charset="-127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didas Unity" pitchFamily="2" charset="0"/>
                <a:ea typeface="Gungsuh" pitchFamily="18" charset="-127"/>
              </a:rPr>
              <a:t>models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82535" y="498314"/>
            <a:ext cx="5688632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itchFamily="34" charset="-122"/>
                <a:cs typeface="Calibri" pitchFamily="34" charset="0"/>
              </a:defRPr>
            </a:lvl1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  <a:latin typeface="Adidas Unity" pitchFamily="2" charset="0"/>
              </a:rPr>
              <a:t>Kenya implementation</a:t>
            </a:r>
          </a:p>
        </p:txBody>
      </p:sp>
      <p:graphicFrame>
        <p:nvGraphicFramePr>
          <p:cNvPr id="42" name="Content Placeholder 5">
            <a:extLst>
              <a:ext uri="{FF2B5EF4-FFF2-40B4-BE49-F238E27FC236}">
                <a16:creationId xmlns:a16="http://schemas.microsoft.com/office/drawing/2014/main" id="{D2A5843A-0253-4272-9AD8-43E6A3261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544358"/>
              </p:ext>
            </p:extLst>
          </p:nvPr>
        </p:nvGraphicFramePr>
        <p:xfrm>
          <a:off x="598259" y="4179598"/>
          <a:ext cx="7685766" cy="185812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9947">
                  <a:extLst>
                    <a:ext uri="{9D8B030D-6E8A-4147-A177-3AD203B41FA5}">
                      <a16:colId xmlns:a16="http://schemas.microsoft.com/office/drawing/2014/main" val="4125948411"/>
                    </a:ext>
                  </a:extLst>
                </a:gridCol>
                <a:gridCol w="4075819">
                  <a:extLst>
                    <a:ext uri="{9D8B030D-6E8A-4147-A177-3AD203B41FA5}">
                      <a16:colId xmlns:a16="http://schemas.microsoft.com/office/drawing/2014/main" val="309770742"/>
                    </a:ext>
                  </a:extLst>
                </a:gridCol>
              </a:tblGrid>
              <a:tr h="525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Direct Assistance Model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Remote Assistance Model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19519"/>
                  </a:ext>
                </a:extLst>
              </a:tr>
              <a:tr h="13330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UMB (Nairobi) - 5 sites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/>
                        <a:t>GIS (Western Kenya) – 4 sites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/>
                        <a:t>FHI360 site (Rift Valley) – 1 site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2200" dirty="0"/>
                        <a:t>Amref (Eastern/Coastal) – 1 site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689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85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30E05A08-4E9E-4D2B-AACC-57932142832C}"/>
              </a:ext>
            </a:extLst>
          </p:cNvPr>
          <p:cNvSpPr/>
          <p:nvPr/>
        </p:nvSpPr>
        <p:spPr>
          <a:xfrm>
            <a:off x="-1730376" y="-547951"/>
            <a:ext cx="5665312" cy="8331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4B33D9-916A-4183-A3DA-94B69B206BAF}"/>
              </a:ext>
            </a:extLst>
          </p:cNvPr>
          <p:cNvSpPr/>
          <p:nvPr/>
        </p:nvSpPr>
        <p:spPr>
          <a:xfrm>
            <a:off x="-1879927" y="-547951"/>
            <a:ext cx="5665312" cy="83317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BC2E028-D84E-42B6-A6B2-C7657F89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54" y="2103437"/>
            <a:ext cx="302638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Presentation Outline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479283-6E5E-4D13-AC18-5E3468315436}"/>
              </a:ext>
            </a:extLst>
          </p:cNvPr>
          <p:cNvGrpSpPr/>
          <p:nvPr/>
        </p:nvGrpSpPr>
        <p:grpSpPr>
          <a:xfrm>
            <a:off x="3905680" y="2440532"/>
            <a:ext cx="3521112" cy="722221"/>
            <a:chOff x="4120740" y="2191155"/>
            <a:chExt cx="3521112" cy="72222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44A539-7128-43DE-9058-F6CAAE9BD76F}"/>
                </a:ext>
              </a:extLst>
            </p:cNvPr>
            <p:cNvSpPr/>
            <p:nvPr/>
          </p:nvSpPr>
          <p:spPr>
            <a:xfrm>
              <a:off x="4120740" y="2200487"/>
              <a:ext cx="712889" cy="7128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7" name="Rectangle 36" descr="Doctor">
              <a:extLst>
                <a:ext uri="{FF2B5EF4-FFF2-40B4-BE49-F238E27FC236}">
                  <a16:creationId xmlns:a16="http://schemas.microsoft.com/office/drawing/2014/main" id="{669E52DD-E521-42FF-BF7D-52A85BD548DB}"/>
                </a:ext>
              </a:extLst>
            </p:cNvPr>
            <p:cNvSpPr/>
            <p:nvPr/>
          </p:nvSpPr>
          <p:spPr>
            <a:xfrm>
              <a:off x="4157135" y="2236891"/>
              <a:ext cx="640081" cy="640081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2A4A7FB-1209-4A53-9185-ABAA5539AC61}"/>
                </a:ext>
              </a:extLst>
            </p:cNvPr>
            <p:cNvSpPr/>
            <p:nvPr/>
          </p:nvSpPr>
          <p:spPr>
            <a:xfrm>
              <a:off x="4907114" y="2191155"/>
              <a:ext cx="2734738" cy="712889"/>
            </a:xfrm>
            <a:custGeom>
              <a:avLst/>
              <a:gdLst>
                <a:gd name="connsiteX0" fmla="*/ 0 w 2734738"/>
                <a:gd name="connsiteY0" fmla="*/ 0 h 712889"/>
                <a:gd name="connsiteX1" fmla="*/ 2734738 w 2734738"/>
                <a:gd name="connsiteY1" fmla="*/ 0 h 712889"/>
                <a:gd name="connsiteX2" fmla="*/ 2734738 w 2734738"/>
                <a:gd name="connsiteY2" fmla="*/ 712889 h 712889"/>
                <a:gd name="connsiteX3" fmla="*/ 0 w 2734738"/>
                <a:gd name="connsiteY3" fmla="*/ 712889 h 712889"/>
                <a:gd name="connsiteX4" fmla="*/ 0 w 2734738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738" h="712889">
                  <a:moveTo>
                    <a:pt x="0" y="0"/>
                  </a:moveTo>
                  <a:lnTo>
                    <a:pt x="2734738" y="0"/>
                  </a:lnTo>
                  <a:lnTo>
                    <a:pt x="2734738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Where did LARC come from?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0B9B3A-AA4A-4945-AB42-5290D69A4F7B}"/>
              </a:ext>
            </a:extLst>
          </p:cNvPr>
          <p:cNvGrpSpPr/>
          <p:nvPr/>
        </p:nvGrpSpPr>
        <p:grpSpPr>
          <a:xfrm>
            <a:off x="3921052" y="3932286"/>
            <a:ext cx="4544505" cy="712889"/>
            <a:chOff x="4131931" y="3913899"/>
            <a:chExt cx="4544505" cy="71288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A85CFE8-F6FB-4B14-8D3F-2DE6778F1B7A}"/>
                </a:ext>
              </a:extLst>
            </p:cNvPr>
            <p:cNvSpPr/>
            <p:nvPr/>
          </p:nvSpPr>
          <p:spPr>
            <a:xfrm>
              <a:off x="4131931" y="3913899"/>
              <a:ext cx="712889" cy="7128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1" name="Rectangle 40" descr="Statistics">
              <a:extLst>
                <a:ext uri="{FF2B5EF4-FFF2-40B4-BE49-F238E27FC236}">
                  <a16:creationId xmlns:a16="http://schemas.microsoft.com/office/drawing/2014/main" id="{27B8180E-E94C-4C19-AC6C-B5BCB75BD94E}"/>
                </a:ext>
              </a:extLst>
            </p:cNvPr>
            <p:cNvSpPr/>
            <p:nvPr/>
          </p:nvSpPr>
          <p:spPr>
            <a:xfrm>
              <a:off x="4162515" y="3944496"/>
              <a:ext cx="651696" cy="651696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0B67C84-8487-4C2A-A968-7F4C8FA423E0}"/>
                </a:ext>
              </a:extLst>
            </p:cNvPr>
            <p:cNvSpPr/>
            <p:nvPr/>
          </p:nvSpPr>
          <p:spPr>
            <a:xfrm>
              <a:off x="5055733" y="3913899"/>
              <a:ext cx="3620703" cy="712889"/>
            </a:xfrm>
            <a:custGeom>
              <a:avLst/>
              <a:gdLst>
                <a:gd name="connsiteX0" fmla="*/ 0 w 3620703"/>
                <a:gd name="connsiteY0" fmla="*/ 0 h 712889"/>
                <a:gd name="connsiteX1" fmla="*/ 3620703 w 3620703"/>
                <a:gd name="connsiteY1" fmla="*/ 0 h 712889"/>
                <a:gd name="connsiteX2" fmla="*/ 3620703 w 3620703"/>
                <a:gd name="connsiteY2" fmla="*/ 712889 h 712889"/>
                <a:gd name="connsiteX3" fmla="*/ 0 w 3620703"/>
                <a:gd name="connsiteY3" fmla="*/ 712889 h 712889"/>
                <a:gd name="connsiteX4" fmla="*/ 0 w 3620703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03" h="712889">
                  <a:moveTo>
                    <a:pt x="0" y="0"/>
                  </a:moveTo>
                  <a:lnTo>
                    <a:pt x="3620703" y="0"/>
                  </a:lnTo>
                  <a:lnTo>
                    <a:pt x="3620703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latin typeface="+mn-lt"/>
                </a:rPr>
                <a:t>What results have been achieved?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439470-954E-44EC-A5CA-E924412D4E0C}"/>
              </a:ext>
            </a:extLst>
          </p:cNvPr>
          <p:cNvGrpSpPr/>
          <p:nvPr/>
        </p:nvGrpSpPr>
        <p:grpSpPr>
          <a:xfrm>
            <a:off x="3606421" y="5344843"/>
            <a:ext cx="4003701" cy="714279"/>
            <a:chOff x="4120740" y="5625921"/>
            <a:chExt cx="4003701" cy="71427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FDC7F85-F4AF-40FC-802B-8D129077D1A9}"/>
                </a:ext>
              </a:extLst>
            </p:cNvPr>
            <p:cNvSpPr/>
            <p:nvPr/>
          </p:nvSpPr>
          <p:spPr>
            <a:xfrm>
              <a:off x="4120740" y="5627311"/>
              <a:ext cx="712889" cy="7128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5" name="Rectangle 44" descr="Earth globe Africa and Europe">
              <a:extLst>
                <a:ext uri="{FF2B5EF4-FFF2-40B4-BE49-F238E27FC236}">
                  <a16:creationId xmlns:a16="http://schemas.microsoft.com/office/drawing/2014/main" id="{539A23DD-5BEF-44DD-8314-C3F2FC65D3EF}"/>
                </a:ext>
              </a:extLst>
            </p:cNvPr>
            <p:cNvSpPr/>
            <p:nvPr/>
          </p:nvSpPr>
          <p:spPr>
            <a:xfrm>
              <a:off x="4151328" y="5657908"/>
              <a:ext cx="651696" cy="651696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1A606BE-2541-4DA8-BDA1-AACB574510CC}"/>
                </a:ext>
              </a:extLst>
            </p:cNvPr>
            <p:cNvSpPr/>
            <p:nvPr/>
          </p:nvSpPr>
          <p:spPr>
            <a:xfrm>
              <a:off x="5055743" y="5625921"/>
              <a:ext cx="3068698" cy="712889"/>
            </a:xfrm>
            <a:custGeom>
              <a:avLst/>
              <a:gdLst>
                <a:gd name="connsiteX0" fmla="*/ 0 w 3068698"/>
                <a:gd name="connsiteY0" fmla="*/ 0 h 712889"/>
                <a:gd name="connsiteX1" fmla="*/ 3068698 w 3068698"/>
                <a:gd name="connsiteY1" fmla="*/ 0 h 712889"/>
                <a:gd name="connsiteX2" fmla="*/ 3068698 w 3068698"/>
                <a:gd name="connsiteY2" fmla="*/ 712889 h 712889"/>
                <a:gd name="connsiteX3" fmla="*/ 0 w 3068698"/>
                <a:gd name="connsiteY3" fmla="*/ 712889 h 712889"/>
                <a:gd name="connsiteX4" fmla="*/ 0 w 3068698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8698" h="712889">
                  <a:moveTo>
                    <a:pt x="0" y="0"/>
                  </a:moveTo>
                  <a:lnTo>
                    <a:pt x="3068698" y="0"/>
                  </a:lnTo>
                  <a:lnTo>
                    <a:pt x="3068698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What’s next?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5C37CD-43EE-4768-ACA5-76880D6891CD}"/>
              </a:ext>
            </a:extLst>
          </p:cNvPr>
          <p:cNvGrpSpPr/>
          <p:nvPr/>
        </p:nvGrpSpPr>
        <p:grpSpPr>
          <a:xfrm>
            <a:off x="3500714" y="952299"/>
            <a:ext cx="3426741" cy="729036"/>
            <a:chOff x="4120740" y="470928"/>
            <a:chExt cx="3426741" cy="72903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2325BBE-3C1C-4152-8D4B-0698D501DFA4}"/>
                </a:ext>
              </a:extLst>
            </p:cNvPr>
            <p:cNvSpPr/>
            <p:nvPr/>
          </p:nvSpPr>
          <p:spPr>
            <a:xfrm>
              <a:off x="4120740" y="487075"/>
              <a:ext cx="712889" cy="712889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F4EFC68-8E3A-4F60-A171-8C218E6D53DD}"/>
                </a:ext>
              </a:extLst>
            </p:cNvPr>
            <p:cNvGrpSpPr/>
            <p:nvPr/>
          </p:nvGrpSpPr>
          <p:grpSpPr>
            <a:xfrm>
              <a:off x="4174131" y="470928"/>
              <a:ext cx="3373350" cy="712889"/>
              <a:chOff x="4174131" y="470928"/>
              <a:chExt cx="3373350" cy="71288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3ECAD3A-3243-447B-AF95-446C545654C6}"/>
                  </a:ext>
                </a:extLst>
              </p:cNvPr>
              <p:cNvSpPr/>
              <p:nvPr/>
            </p:nvSpPr>
            <p:spPr>
              <a:xfrm>
                <a:off x="4908155" y="470928"/>
                <a:ext cx="2639326" cy="712889"/>
              </a:xfrm>
              <a:custGeom>
                <a:avLst/>
                <a:gdLst>
                  <a:gd name="connsiteX0" fmla="*/ 0 w 2639326"/>
                  <a:gd name="connsiteY0" fmla="*/ 0 h 712889"/>
                  <a:gd name="connsiteX1" fmla="*/ 2639326 w 2639326"/>
                  <a:gd name="connsiteY1" fmla="*/ 0 h 712889"/>
                  <a:gd name="connsiteX2" fmla="*/ 2639326 w 2639326"/>
                  <a:gd name="connsiteY2" fmla="*/ 712889 h 712889"/>
                  <a:gd name="connsiteX3" fmla="*/ 0 w 2639326"/>
                  <a:gd name="connsiteY3" fmla="*/ 712889 h 712889"/>
                  <a:gd name="connsiteX4" fmla="*/ 0 w 2639326"/>
                  <a:gd name="connsiteY4" fmla="*/ 0 h 71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9326" h="712889">
                    <a:moveTo>
                      <a:pt x="0" y="0"/>
                    </a:moveTo>
                    <a:lnTo>
                      <a:pt x="2639326" y="0"/>
                    </a:lnTo>
                    <a:lnTo>
                      <a:pt x="2639326" y="712889"/>
                    </a:lnTo>
                    <a:lnTo>
                      <a:pt x="0" y="71288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l" defTabSz="1422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LARC?</a:t>
                </a:r>
              </a:p>
            </p:txBody>
          </p:sp>
          <p:pic>
            <p:nvPicPr>
              <p:cNvPr id="59" name="Graphic 58" descr="Puzzle pieces">
                <a:extLst>
                  <a:ext uri="{FF2B5EF4-FFF2-40B4-BE49-F238E27FC236}">
                    <a16:creationId xmlns:a16="http://schemas.microsoft.com/office/drawing/2014/main" id="{62CD2E78-23B5-4506-AC4E-0689EE86D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174131" y="517800"/>
                <a:ext cx="640080" cy="640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4847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30E05A08-4E9E-4D2B-AACC-57932142832C}"/>
              </a:ext>
            </a:extLst>
          </p:cNvPr>
          <p:cNvSpPr/>
          <p:nvPr/>
        </p:nvSpPr>
        <p:spPr>
          <a:xfrm>
            <a:off x="-1730376" y="-547951"/>
            <a:ext cx="5665312" cy="8331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4B33D9-916A-4183-A3DA-94B69B206BAF}"/>
              </a:ext>
            </a:extLst>
          </p:cNvPr>
          <p:cNvSpPr/>
          <p:nvPr/>
        </p:nvSpPr>
        <p:spPr>
          <a:xfrm>
            <a:off x="-1879927" y="-547951"/>
            <a:ext cx="5665312" cy="83317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BC2E028-D84E-42B6-A6B2-C7657F89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54" y="2103437"/>
            <a:ext cx="302638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Presentation Outline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479283-6E5E-4D13-AC18-5E3468315436}"/>
              </a:ext>
            </a:extLst>
          </p:cNvPr>
          <p:cNvGrpSpPr/>
          <p:nvPr/>
        </p:nvGrpSpPr>
        <p:grpSpPr>
          <a:xfrm>
            <a:off x="3905680" y="2440532"/>
            <a:ext cx="3521112" cy="722221"/>
            <a:chOff x="4120740" y="2191155"/>
            <a:chExt cx="3521112" cy="72222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44A539-7128-43DE-9058-F6CAAE9BD76F}"/>
                </a:ext>
              </a:extLst>
            </p:cNvPr>
            <p:cNvSpPr/>
            <p:nvPr/>
          </p:nvSpPr>
          <p:spPr>
            <a:xfrm>
              <a:off x="4120740" y="2200487"/>
              <a:ext cx="712889" cy="7128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7" name="Rectangle 36" descr="Doctor">
              <a:extLst>
                <a:ext uri="{FF2B5EF4-FFF2-40B4-BE49-F238E27FC236}">
                  <a16:creationId xmlns:a16="http://schemas.microsoft.com/office/drawing/2014/main" id="{669E52DD-E521-42FF-BF7D-52A85BD548DB}"/>
                </a:ext>
              </a:extLst>
            </p:cNvPr>
            <p:cNvSpPr/>
            <p:nvPr/>
          </p:nvSpPr>
          <p:spPr>
            <a:xfrm>
              <a:off x="4157135" y="2236891"/>
              <a:ext cx="640081" cy="640081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2A4A7FB-1209-4A53-9185-ABAA5539AC61}"/>
                </a:ext>
              </a:extLst>
            </p:cNvPr>
            <p:cNvSpPr/>
            <p:nvPr/>
          </p:nvSpPr>
          <p:spPr>
            <a:xfrm>
              <a:off x="4907114" y="2191155"/>
              <a:ext cx="2734738" cy="712889"/>
            </a:xfrm>
            <a:custGeom>
              <a:avLst/>
              <a:gdLst>
                <a:gd name="connsiteX0" fmla="*/ 0 w 2734738"/>
                <a:gd name="connsiteY0" fmla="*/ 0 h 712889"/>
                <a:gd name="connsiteX1" fmla="*/ 2734738 w 2734738"/>
                <a:gd name="connsiteY1" fmla="*/ 0 h 712889"/>
                <a:gd name="connsiteX2" fmla="*/ 2734738 w 2734738"/>
                <a:gd name="connsiteY2" fmla="*/ 712889 h 712889"/>
                <a:gd name="connsiteX3" fmla="*/ 0 w 2734738"/>
                <a:gd name="connsiteY3" fmla="*/ 712889 h 712889"/>
                <a:gd name="connsiteX4" fmla="*/ 0 w 2734738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738" h="712889">
                  <a:moveTo>
                    <a:pt x="0" y="0"/>
                  </a:moveTo>
                  <a:lnTo>
                    <a:pt x="2734738" y="0"/>
                  </a:lnTo>
                  <a:lnTo>
                    <a:pt x="2734738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latin typeface="+mn-lt"/>
                </a:rPr>
                <a:t>Where did LARC come from?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0B9B3A-AA4A-4945-AB42-5290D69A4F7B}"/>
              </a:ext>
            </a:extLst>
          </p:cNvPr>
          <p:cNvGrpSpPr/>
          <p:nvPr/>
        </p:nvGrpSpPr>
        <p:grpSpPr>
          <a:xfrm>
            <a:off x="3921052" y="3932286"/>
            <a:ext cx="4544505" cy="712889"/>
            <a:chOff x="4131931" y="3913899"/>
            <a:chExt cx="4544505" cy="71288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A85CFE8-F6FB-4B14-8D3F-2DE6778F1B7A}"/>
                </a:ext>
              </a:extLst>
            </p:cNvPr>
            <p:cNvSpPr/>
            <p:nvPr/>
          </p:nvSpPr>
          <p:spPr>
            <a:xfrm>
              <a:off x="4131931" y="3913899"/>
              <a:ext cx="712889" cy="7128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1" name="Rectangle 40" descr="Statistics">
              <a:extLst>
                <a:ext uri="{FF2B5EF4-FFF2-40B4-BE49-F238E27FC236}">
                  <a16:creationId xmlns:a16="http://schemas.microsoft.com/office/drawing/2014/main" id="{27B8180E-E94C-4C19-AC6C-B5BCB75BD94E}"/>
                </a:ext>
              </a:extLst>
            </p:cNvPr>
            <p:cNvSpPr/>
            <p:nvPr/>
          </p:nvSpPr>
          <p:spPr>
            <a:xfrm>
              <a:off x="4162515" y="3944496"/>
              <a:ext cx="651696" cy="651696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0B67C84-8487-4C2A-A968-7F4C8FA423E0}"/>
                </a:ext>
              </a:extLst>
            </p:cNvPr>
            <p:cNvSpPr/>
            <p:nvPr/>
          </p:nvSpPr>
          <p:spPr>
            <a:xfrm>
              <a:off x="5055733" y="3913899"/>
              <a:ext cx="3620703" cy="712889"/>
            </a:xfrm>
            <a:custGeom>
              <a:avLst/>
              <a:gdLst>
                <a:gd name="connsiteX0" fmla="*/ 0 w 3620703"/>
                <a:gd name="connsiteY0" fmla="*/ 0 h 712889"/>
                <a:gd name="connsiteX1" fmla="*/ 3620703 w 3620703"/>
                <a:gd name="connsiteY1" fmla="*/ 0 h 712889"/>
                <a:gd name="connsiteX2" fmla="*/ 3620703 w 3620703"/>
                <a:gd name="connsiteY2" fmla="*/ 712889 h 712889"/>
                <a:gd name="connsiteX3" fmla="*/ 0 w 3620703"/>
                <a:gd name="connsiteY3" fmla="*/ 712889 h 712889"/>
                <a:gd name="connsiteX4" fmla="*/ 0 w 3620703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03" h="712889">
                  <a:moveTo>
                    <a:pt x="0" y="0"/>
                  </a:moveTo>
                  <a:lnTo>
                    <a:pt x="3620703" y="0"/>
                  </a:lnTo>
                  <a:lnTo>
                    <a:pt x="3620703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latin typeface="+mn-lt"/>
                </a:rPr>
                <a:t>What results have been achieved?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439470-954E-44EC-A5CA-E924412D4E0C}"/>
              </a:ext>
            </a:extLst>
          </p:cNvPr>
          <p:cNvGrpSpPr/>
          <p:nvPr/>
        </p:nvGrpSpPr>
        <p:grpSpPr>
          <a:xfrm>
            <a:off x="3606421" y="5344843"/>
            <a:ext cx="4003701" cy="714279"/>
            <a:chOff x="4120740" y="5625921"/>
            <a:chExt cx="4003701" cy="71427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FDC7F85-F4AF-40FC-802B-8D129077D1A9}"/>
                </a:ext>
              </a:extLst>
            </p:cNvPr>
            <p:cNvSpPr/>
            <p:nvPr/>
          </p:nvSpPr>
          <p:spPr>
            <a:xfrm>
              <a:off x="4120740" y="5627311"/>
              <a:ext cx="712889" cy="7128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5" name="Rectangle 44" descr="Earth globe Africa and Europe">
              <a:extLst>
                <a:ext uri="{FF2B5EF4-FFF2-40B4-BE49-F238E27FC236}">
                  <a16:creationId xmlns:a16="http://schemas.microsoft.com/office/drawing/2014/main" id="{539A23DD-5BEF-44DD-8314-C3F2FC65D3EF}"/>
                </a:ext>
              </a:extLst>
            </p:cNvPr>
            <p:cNvSpPr/>
            <p:nvPr/>
          </p:nvSpPr>
          <p:spPr>
            <a:xfrm>
              <a:off x="4151328" y="5657908"/>
              <a:ext cx="651696" cy="651696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1A606BE-2541-4DA8-BDA1-AACB574510CC}"/>
                </a:ext>
              </a:extLst>
            </p:cNvPr>
            <p:cNvSpPr/>
            <p:nvPr/>
          </p:nvSpPr>
          <p:spPr>
            <a:xfrm>
              <a:off x="5055743" y="5625921"/>
              <a:ext cx="3068698" cy="712889"/>
            </a:xfrm>
            <a:custGeom>
              <a:avLst/>
              <a:gdLst>
                <a:gd name="connsiteX0" fmla="*/ 0 w 3068698"/>
                <a:gd name="connsiteY0" fmla="*/ 0 h 712889"/>
                <a:gd name="connsiteX1" fmla="*/ 3068698 w 3068698"/>
                <a:gd name="connsiteY1" fmla="*/ 0 h 712889"/>
                <a:gd name="connsiteX2" fmla="*/ 3068698 w 3068698"/>
                <a:gd name="connsiteY2" fmla="*/ 712889 h 712889"/>
                <a:gd name="connsiteX3" fmla="*/ 0 w 3068698"/>
                <a:gd name="connsiteY3" fmla="*/ 712889 h 712889"/>
                <a:gd name="connsiteX4" fmla="*/ 0 w 3068698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8698" h="712889">
                  <a:moveTo>
                    <a:pt x="0" y="0"/>
                  </a:moveTo>
                  <a:lnTo>
                    <a:pt x="3068698" y="0"/>
                  </a:lnTo>
                  <a:lnTo>
                    <a:pt x="3068698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latin typeface="+mn-lt"/>
                </a:rPr>
                <a:t>What’s next?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5C37CD-43EE-4768-ACA5-76880D6891CD}"/>
              </a:ext>
            </a:extLst>
          </p:cNvPr>
          <p:cNvGrpSpPr/>
          <p:nvPr/>
        </p:nvGrpSpPr>
        <p:grpSpPr>
          <a:xfrm>
            <a:off x="3500714" y="952299"/>
            <a:ext cx="3426741" cy="729036"/>
            <a:chOff x="4120740" y="470928"/>
            <a:chExt cx="3426741" cy="72903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2325BBE-3C1C-4152-8D4B-0698D501DFA4}"/>
                </a:ext>
              </a:extLst>
            </p:cNvPr>
            <p:cNvSpPr/>
            <p:nvPr/>
          </p:nvSpPr>
          <p:spPr>
            <a:xfrm>
              <a:off x="4120740" y="487075"/>
              <a:ext cx="712889" cy="712889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F4EFC68-8E3A-4F60-A171-8C218E6D53DD}"/>
                </a:ext>
              </a:extLst>
            </p:cNvPr>
            <p:cNvGrpSpPr/>
            <p:nvPr/>
          </p:nvGrpSpPr>
          <p:grpSpPr>
            <a:xfrm>
              <a:off x="4174131" y="470928"/>
              <a:ext cx="3373350" cy="712889"/>
              <a:chOff x="4174131" y="470928"/>
              <a:chExt cx="3373350" cy="71288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3ECAD3A-3243-447B-AF95-446C545654C6}"/>
                  </a:ext>
                </a:extLst>
              </p:cNvPr>
              <p:cNvSpPr/>
              <p:nvPr/>
            </p:nvSpPr>
            <p:spPr>
              <a:xfrm>
                <a:off x="4908155" y="470928"/>
                <a:ext cx="2639326" cy="712889"/>
              </a:xfrm>
              <a:custGeom>
                <a:avLst/>
                <a:gdLst>
                  <a:gd name="connsiteX0" fmla="*/ 0 w 2639326"/>
                  <a:gd name="connsiteY0" fmla="*/ 0 h 712889"/>
                  <a:gd name="connsiteX1" fmla="*/ 2639326 w 2639326"/>
                  <a:gd name="connsiteY1" fmla="*/ 0 h 712889"/>
                  <a:gd name="connsiteX2" fmla="*/ 2639326 w 2639326"/>
                  <a:gd name="connsiteY2" fmla="*/ 712889 h 712889"/>
                  <a:gd name="connsiteX3" fmla="*/ 0 w 2639326"/>
                  <a:gd name="connsiteY3" fmla="*/ 712889 h 712889"/>
                  <a:gd name="connsiteX4" fmla="*/ 0 w 2639326"/>
                  <a:gd name="connsiteY4" fmla="*/ 0 h 71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9326" h="712889">
                    <a:moveTo>
                      <a:pt x="0" y="0"/>
                    </a:moveTo>
                    <a:lnTo>
                      <a:pt x="2639326" y="0"/>
                    </a:lnTo>
                    <a:lnTo>
                      <a:pt x="2639326" y="712889"/>
                    </a:lnTo>
                    <a:lnTo>
                      <a:pt x="0" y="71288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l" defTabSz="1422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LARC?</a:t>
                </a:r>
              </a:p>
            </p:txBody>
          </p:sp>
          <p:pic>
            <p:nvPicPr>
              <p:cNvPr id="59" name="Graphic 58" descr="Puzzle pieces">
                <a:extLst>
                  <a:ext uri="{FF2B5EF4-FFF2-40B4-BE49-F238E27FC236}">
                    <a16:creationId xmlns:a16="http://schemas.microsoft.com/office/drawing/2014/main" id="{62CD2E78-23B5-4506-AC4E-0689EE86D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174131" y="517800"/>
                <a:ext cx="640080" cy="640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35256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0617753-FF63-4806-8970-917EAD1EEFAE}"/>
              </a:ext>
            </a:extLst>
          </p:cNvPr>
          <p:cNvGrpSpPr/>
          <p:nvPr/>
        </p:nvGrpSpPr>
        <p:grpSpPr>
          <a:xfrm>
            <a:off x="109679" y="1761067"/>
            <a:ext cx="8686800" cy="4783667"/>
            <a:chOff x="119789" y="1311275"/>
            <a:chExt cx="8686800" cy="4783667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119789" y="1311275"/>
            <a:ext cx="8686800" cy="4783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1"/>
            <p:cNvSpPr txBox="1"/>
            <p:nvPr/>
          </p:nvSpPr>
          <p:spPr>
            <a:xfrm>
              <a:off x="3334861" y="2858125"/>
              <a:ext cx="1628248" cy="2981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PDSA 2 </a:t>
              </a:r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2514043" y="2066923"/>
              <a:ext cx="851049" cy="3161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PDSA 1 </a:t>
              </a: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5069473" y="3937000"/>
              <a:ext cx="3331103" cy="3059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/>
                <a:t>PDSA 3</a:t>
              </a:r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527050" y="474912"/>
            <a:ext cx="1572683" cy="4872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+mn-lt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471107" y="2188104"/>
            <a:ext cx="0" cy="39295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F9DB68-4FEC-4611-AD73-6329F5B7F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743937"/>
              </p:ext>
            </p:extLst>
          </p:nvPr>
        </p:nvGraphicFramePr>
        <p:xfrm>
          <a:off x="313460" y="313109"/>
          <a:ext cx="851707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340">
                  <a:extLst>
                    <a:ext uri="{9D8B030D-6E8A-4147-A177-3AD203B41FA5}">
                      <a16:colId xmlns:a16="http://schemas.microsoft.com/office/drawing/2014/main" val="1144472023"/>
                    </a:ext>
                  </a:extLst>
                </a:gridCol>
                <a:gridCol w="7001739">
                  <a:extLst>
                    <a:ext uri="{9D8B030D-6E8A-4147-A177-3AD203B41FA5}">
                      <a16:colId xmlns:a16="http://schemas.microsoft.com/office/drawing/2014/main" val="413721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Demand Creation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Aim: To reduce % missed appointments for viral load test from 22% to 10% by March 2019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25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14315D-A4C1-4BC7-A0CC-464C195CDF4A}"/>
              </a:ext>
            </a:extLst>
          </p:cNvPr>
          <p:cNvSpPr txBox="1"/>
          <p:nvPr/>
        </p:nvSpPr>
        <p:spPr>
          <a:xfrm>
            <a:off x="5291933" y="1367281"/>
            <a:ext cx="361752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Redesigned client flow for VL appointments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Created alert systems (stickers on patient files, EMR signal, patient appointment cards, printed list of patients due for VL the day before appointment)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882749-CB80-4347-A039-3DFE6B0A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5468-A81E-4329-B64F-73632109A5A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79320"/>
          <a:ext cx="8712011" cy="479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A0A2F2F-739A-4EC4-9B73-F6D028E99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552878"/>
              </p:ext>
            </p:extLst>
          </p:nvPr>
        </p:nvGraphicFramePr>
        <p:xfrm>
          <a:off x="313460" y="402398"/>
          <a:ext cx="851707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332">
                  <a:extLst>
                    <a:ext uri="{9D8B030D-6E8A-4147-A177-3AD203B41FA5}">
                      <a16:colId xmlns:a16="http://schemas.microsoft.com/office/drawing/2014/main" val="1144472023"/>
                    </a:ext>
                  </a:extLst>
                </a:gridCol>
                <a:gridCol w="6973747">
                  <a:extLst>
                    <a:ext uri="{9D8B030D-6E8A-4147-A177-3AD203B41FA5}">
                      <a16:colId xmlns:a16="http://schemas.microsoft.com/office/drawing/2014/main" val="413721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Result Reporting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Aim: To increase % hardcopy viral load results in the patient file from 0 % to 90% by March 2019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25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334CF7-1D10-4A52-8307-6BE5A823C01C}"/>
              </a:ext>
            </a:extLst>
          </p:cNvPr>
          <p:cNvSpPr txBox="1"/>
          <p:nvPr/>
        </p:nvSpPr>
        <p:spPr>
          <a:xfrm>
            <a:off x="5842439" y="3110204"/>
            <a:ext cx="330156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Interventions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Redesigned process flow  - results printed by the lab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Assigned data manager to place hardcopy results in patients files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A8205-10CF-44F8-B9D2-02F57170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5468-A81E-4329-B64F-73632109A5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5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61257" y="1819469"/>
          <a:ext cx="8604069" cy="435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10C410-D12D-45DD-9070-3FB109E3DF45}"/>
              </a:ext>
            </a:extLst>
          </p:cNvPr>
          <p:cNvCxnSpPr>
            <a:cxnSpLocks/>
          </p:cNvCxnSpPr>
          <p:nvPr/>
        </p:nvCxnSpPr>
        <p:spPr>
          <a:xfrm>
            <a:off x="5032805" y="2673531"/>
            <a:ext cx="0" cy="3210732"/>
          </a:xfrm>
          <a:prstGeom prst="line">
            <a:avLst/>
          </a:prstGeom>
          <a:ln w="1905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9">
            <a:extLst>
              <a:ext uri="{FF2B5EF4-FFF2-40B4-BE49-F238E27FC236}">
                <a16:creationId xmlns:a16="http://schemas.microsoft.com/office/drawing/2014/main" id="{312B81BA-8D40-4792-A63F-4DDC19D1EC24}"/>
              </a:ext>
            </a:extLst>
          </p:cNvPr>
          <p:cNvSpPr txBox="1"/>
          <p:nvPr/>
        </p:nvSpPr>
        <p:spPr>
          <a:xfrm>
            <a:off x="1619821" y="4942575"/>
            <a:ext cx="227883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The project baseline of 48% was for a 8-month period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6035A13-93B9-4E2B-914C-FF286F60B9BB}"/>
              </a:ext>
            </a:extLst>
          </p:cNvPr>
          <p:cNvSpPr txBox="1"/>
          <p:nvPr/>
        </p:nvSpPr>
        <p:spPr>
          <a:xfrm>
            <a:off x="5043338" y="4670890"/>
            <a:ext cx="84215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PDSA 1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64225404-5BCC-4F73-8CD9-323A6B3FA35B}"/>
              </a:ext>
            </a:extLst>
          </p:cNvPr>
          <p:cNvSpPr txBox="1"/>
          <p:nvPr/>
        </p:nvSpPr>
        <p:spPr>
          <a:xfrm>
            <a:off x="5999179" y="4670890"/>
            <a:ext cx="91748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PDSA 2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F7AD577-E4EE-473B-B54B-EB7C2FFF2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17864"/>
              </p:ext>
            </p:extLst>
          </p:nvPr>
        </p:nvGraphicFramePr>
        <p:xfrm>
          <a:off x="313460" y="100715"/>
          <a:ext cx="868125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589">
                  <a:extLst>
                    <a:ext uri="{9D8B030D-6E8A-4147-A177-3AD203B41FA5}">
                      <a16:colId xmlns:a16="http://schemas.microsoft.com/office/drawing/2014/main" val="1144472023"/>
                    </a:ext>
                  </a:extLst>
                </a:gridCol>
                <a:gridCol w="6876661">
                  <a:extLst>
                    <a:ext uri="{9D8B030D-6E8A-4147-A177-3AD203B41FA5}">
                      <a16:colId xmlns:a16="http://schemas.microsoft.com/office/drawing/2014/main" val="4137213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Patient Management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Aim: To decrease % patients with HVL not attending Enhanced Adherence Counseling within 30 days of receiving results from 48% to 10% by March 2019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250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A1E4348-1AA5-45DD-8B31-92588E35C15D}"/>
              </a:ext>
            </a:extLst>
          </p:cNvPr>
          <p:cNvSpPr txBox="1"/>
          <p:nvPr/>
        </p:nvSpPr>
        <p:spPr>
          <a:xfrm>
            <a:off x="5842439" y="1652325"/>
            <a:ext cx="330156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Interventions - </a:t>
            </a:r>
            <a:r>
              <a:rPr lang="en-US" dirty="0"/>
              <a:t>Restructured the patient notification process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Shortened TCA to &lt; 30 days for all viral load patients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Called patients same day  upon receipt of HVL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tracing for those whose phone calls don’t go through after three attempts in a week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F1755A-B99E-469D-A710-1C25FA3E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5468-A81E-4329-B64F-73632109A5A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5DD392-37DA-42AC-A211-39874532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didas Unity"/>
              </a:rPr>
              <a:t>One site reduced the number of missed appointments for viral load testing by 19 percentage points.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655F79-F5D2-4594-8B21-4822EAE9EC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428573"/>
              </p:ext>
            </p:extLst>
          </p:nvPr>
        </p:nvGraphicFramePr>
        <p:xfrm>
          <a:off x="628650" y="2171700"/>
          <a:ext cx="7886700" cy="369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26A33C-0947-46B3-811B-620D276D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5468-A81E-4329-B64F-73632109A5A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38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B20B-5588-4C49-8127-A157834D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5" y="0"/>
            <a:ext cx="8720507" cy="1681316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didas Unity"/>
              </a:rPr>
              <a:t>Seven sites improved viral load result documentation (in EMR, green cards, patient files) by 33-97 percentage points.</a:t>
            </a:r>
            <a:endParaRPr lang="en-US" sz="3600" dirty="0">
              <a:latin typeface="Adidas Unit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7847B8-5D5B-48A6-92A2-5A79B43F0A19}"/>
              </a:ext>
            </a:extLst>
          </p:cNvPr>
          <p:cNvSpPr txBox="1"/>
          <p:nvPr/>
        </p:nvSpPr>
        <p:spPr>
          <a:xfrm>
            <a:off x="428625" y="6444476"/>
            <a:ext cx="1652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*Direct Assistance Sites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CA117-DBBE-4BE5-A3FB-CA38F228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5468-A81E-4329-B64F-73632109A5A1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5B2DCD5-6545-4994-8792-BE96531517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795910"/>
              </p:ext>
            </p:extLst>
          </p:nvPr>
        </p:nvGraphicFramePr>
        <p:xfrm>
          <a:off x="428625" y="1842494"/>
          <a:ext cx="8372475" cy="487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973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0629-23E1-48CA-BDEB-1C816F6F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365126"/>
            <a:ext cx="8937171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didas Unity"/>
              </a:rPr>
              <a:t>Two sites reduced the number of patients not attending EAC within 30 days of receiving results by 48 - 60 percentage points.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745603F-860E-469E-8E00-E18342CF99C5}"/>
              </a:ext>
            </a:extLst>
          </p:cNvPr>
          <p:cNvGraphicFramePr/>
          <p:nvPr/>
        </p:nvGraphicFramePr>
        <p:xfrm>
          <a:off x="628650" y="2005726"/>
          <a:ext cx="7886700" cy="400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3">
            <a:extLst>
              <a:ext uri="{FF2B5EF4-FFF2-40B4-BE49-F238E27FC236}">
                <a16:creationId xmlns:a16="http://schemas.microsoft.com/office/drawing/2014/main" id="{0EE684C1-30E4-4F60-B05E-461EE90793E1}"/>
              </a:ext>
            </a:extLst>
          </p:cNvPr>
          <p:cNvSpPr txBox="1"/>
          <p:nvPr/>
        </p:nvSpPr>
        <p:spPr>
          <a:xfrm>
            <a:off x="809924" y="3298180"/>
            <a:ext cx="898451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Site C1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DD6DF78A-66D8-4D5A-90B0-0929E337C577}"/>
              </a:ext>
            </a:extLst>
          </p:cNvPr>
          <p:cNvSpPr txBox="1"/>
          <p:nvPr/>
        </p:nvSpPr>
        <p:spPr>
          <a:xfrm>
            <a:off x="809924" y="4067210"/>
            <a:ext cx="898451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Site C2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36804-5236-4CFA-825E-C2F3449BB51C}"/>
              </a:ext>
            </a:extLst>
          </p:cNvPr>
          <p:cNvSpPr txBox="1"/>
          <p:nvPr/>
        </p:nvSpPr>
        <p:spPr>
          <a:xfrm>
            <a:off x="628650" y="6192813"/>
            <a:ext cx="382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 = Enhanced Adherence Counseling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61CF53-1426-4EDE-8A26-DD45637F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5468-A81E-4329-B64F-73632109A5A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66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t="8215" r="7450" b="16012"/>
          <a:stretch/>
        </p:blipFill>
        <p:spPr>
          <a:xfrm rot="20553558">
            <a:off x="342784" y="2286967"/>
            <a:ext cx="4285283" cy="2944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7777" r="6834" b="16251"/>
          <a:stretch/>
        </p:blipFill>
        <p:spPr>
          <a:xfrm rot="1124637">
            <a:off x="4849163" y="2611528"/>
            <a:ext cx="4300780" cy="2952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38327" y="142804"/>
            <a:ext cx="8689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didas Unity"/>
              </a:rPr>
              <a:t>LARC Capability Maturity Model (CMM) measures improvement in organizational capability related to the Viral Load Cascade.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7108" r="7220" b="19363"/>
          <a:stretch/>
        </p:blipFill>
        <p:spPr>
          <a:xfrm rot="21162317">
            <a:off x="1838325" y="3038716"/>
            <a:ext cx="4295776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8176" r="7265" b="36391"/>
          <a:stretch/>
        </p:blipFill>
        <p:spPr>
          <a:xfrm>
            <a:off x="2828212" y="4582814"/>
            <a:ext cx="4285282" cy="2154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3C0DEF-5B92-41F9-8D4B-F17FBF05604F}"/>
              </a:ext>
            </a:extLst>
          </p:cNvPr>
          <p:cNvSpPr txBox="1"/>
          <p:nvPr/>
        </p:nvSpPr>
        <p:spPr>
          <a:xfrm>
            <a:off x="3090333" y="527387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17E5E-E7E9-4161-BED9-A102C0758ED5}"/>
              </a:ext>
            </a:extLst>
          </p:cNvPr>
          <p:cNvSpPr txBox="1"/>
          <p:nvPr/>
        </p:nvSpPr>
        <p:spPr>
          <a:xfrm>
            <a:off x="3886199" y="527387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94257-9225-4A9D-A5F0-B9F6EBA6DD3B}"/>
              </a:ext>
            </a:extLst>
          </p:cNvPr>
          <p:cNvSpPr txBox="1"/>
          <p:nvPr/>
        </p:nvSpPr>
        <p:spPr>
          <a:xfrm>
            <a:off x="4658210" y="527116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0489B2-5AFF-4397-8EFC-9BC1779971F8}"/>
              </a:ext>
            </a:extLst>
          </p:cNvPr>
          <p:cNvSpPr txBox="1"/>
          <p:nvPr/>
        </p:nvSpPr>
        <p:spPr>
          <a:xfrm>
            <a:off x="5502708" y="527116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29C8FA-08EE-4510-998E-84D26D1ED42C}"/>
              </a:ext>
            </a:extLst>
          </p:cNvPr>
          <p:cNvSpPr txBox="1"/>
          <p:nvPr/>
        </p:nvSpPr>
        <p:spPr>
          <a:xfrm>
            <a:off x="6361453" y="527116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D989B-EAE5-42E7-B7FE-0F10A042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5468-A81E-4329-B64F-73632109A5A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14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DB50F311-E7CC-464A-9423-B223EB1A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50" y="126216"/>
            <a:ext cx="8659200" cy="120856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didas Unity"/>
              </a:rPr>
              <a:t>All 11 sites improved their institutional capability for VL scale-up. Patient management seems to be the hardest capability to develop.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975467A-231E-4098-A870-656214F1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76097"/>
            <a:ext cx="2057400" cy="365125"/>
          </a:xfrm>
        </p:spPr>
        <p:txBody>
          <a:bodyPr/>
          <a:lstStyle/>
          <a:p>
            <a:fld id="{7EAE5468-A81E-4329-B64F-73632109A5A1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453FA0-0E08-4F9C-971C-715FF414E0D8}"/>
              </a:ext>
            </a:extLst>
          </p:cNvPr>
          <p:cNvGrpSpPr/>
          <p:nvPr/>
        </p:nvGrpSpPr>
        <p:grpSpPr>
          <a:xfrm>
            <a:off x="472032" y="1496708"/>
            <a:ext cx="8293715" cy="5397001"/>
            <a:chOff x="581442" y="1334783"/>
            <a:chExt cx="8293715" cy="539700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ED23FB-F469-4A75-AB97-5521C2819709}"/>
                </a:ext>
              </a:extLst>
            </p:cNvPr>
            <p:cNvSpPr/>
            <p:nvPr/>
          </p:nvSpPr>
          <p:spPr>
            <a:xfrm>
              <a:off x="581442" y="5322303"/>
              <a:ext cx="8293715" cy="800986"/>
            </a:xfrm>
            <a:prstGeom prst="rect">
              <a:avLst/>
            </a:prstGeom>
            <a:solidFill>
              <a:srgbClr val="FFD96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Patient 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Management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AB479F-7EAF-443F-B5C5-C64C7DF634B7}"/>
                </a:ext>
              </a:extLst>
            </p:cNvPr>
            <p:cNvSpPr/>
            <p:nvPr/>
          </p:nvSpPr>
          <p:spPr>
            <a:xfrm>
              <a:off x="581442" y="2338354"/>
              <a:ext cx="8293715" cy="2937294"/>
            </a:xfrm>
            <a:prstGeom prst="rect">
              <a:avLst/>
            </a:prstGeom>
            <a:solidFill>
              <a:srgbClr val="C5E0B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Result 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Reporting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A5BB67-757B-4223-8C81-A69635EEA38B}"/>
                </a:ext>
              </a:extLst>
            </p:cNvPr>
            <p:cNvSpPr/>
            <p:nvPr/>
          </p:nvSpPr>
          <p:spPr>
            <a:xfrm>
              <a:off x="581442" y="1817307"/>
              <a:ext cx="8293715" cy="439935"/>
            </a:xfrm>
            <a:prstGeom prst="rect">
              <a:avLst/>
            </a:prstGeom>
            <a:solidFill>
              <a:srgbClr val="5B9BD5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Demand Creation</a:t>
              </a:r>
            </a:p>
          </p:txBody>
        </p:sp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BD6BC5CB-412E-4938-A29A-467A6B00EBE7}"/>
                </a:ext>
              </a:extLst>
            </p:cNvPr>
            <p:cNvGraphicFramePr/>
            <p:nvPr/>
          </p:nvGraphicFramePr>
          <p:xfrm>
            <a:off x="790821" y="1334783"/>
            <a:ext cx="6560820" cy="53970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F7E14A-A2D1-4B49-9AE0-58E5C829F662}"/>
                </a:ext>
              </a:extLst>
            </p:cNvPr>
            <p:cNvGrpSpPr/>
            <p:nvPr/>
          </p:nvGrpSpPr>
          <p:grpSpPr>
            <a:xfrm>
              <a:off x="768827" y="1946843"/>
              <a:ext cx="298480" cy="4115502"/>
              <a:chOff x="-2822" y="635726"/>
              <a:chExt cx="298480" cy="4274634"/>
            </a:xfrm>
          </p:grpSpPr>
          <p:sp>
            <p:nvSpPr>
              <p:cNvPr id="28" name="TextBox 2">
                <a:extLst>
                  <a:ext uri="{FF2B5EF4-FFF2-40B4-BE49-F238E27FC236}">
                    <a16:creationId xmlns:a16="http://schemas.microsoft.com/office/drawing/2014/main" id="{509ACF68-70C7-462D-94E6-D91C19B1656F}"/>
                  </a:ext>
                </a:extLst>
              </p:cNvPr>
              <p:cNvSpPr txBox="1"/>
              <p:nvPr/>
            </p:nvSpPr>
            <p:spPr>
              <a:xfrm>
                <a:off x="-2822" y="635726"/>
                <a:ext cx="288862" cy="31967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i="0" u="none" strike="noStrike" dirty="0">
                    <a:solidFill>
                      <a:srgbClr val="000000"/>
                    </a:solidFill>
                    <a:latin typeface="Calibri"/>
                    <a:cs typeface="Calibri"/>
                  </a:rPr>
                  <a:t>A</a:t>
                </a:r>
                <a:endParaRPr lang="en-US" sz="1100" dirty="0"/>
              </a:p>
            </p:txBody>
          </p:sp>
          <p:sp>
            <p:nvSpPr>
              <p:cNvPr id="29" name="TextBox 3">
                <a:extLst>
                  <a:ext uri="{FF2B5EF4-FFF2-40B4-BE49-F238E27FC236}">
                    <a16:creationId xmlns:a16="http://schemas.microsoft.com/office/drawing/2014/main" id="{4EE798F3-0675-4DC1-8662-372F067D965B}"/>
                  </a:ext>
                </a:extLst>
              </p:cNvPr>
              <p:cNvSpPr txBox="1"/>
              <p:nvPr/>
            </p:nvSpPr>
            <p:spPr>
              <a:xfrm>
                <a:off x="-2822" y="1037771"/>
                <a:ext cx="282450" cy="31967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b="0" i="0" u="none" strike="noStrike" dirty="0">
                    <a:solidFill>
                      <a:srgbClr val="000000"/>
                    </a:solidFill>
                    <a:latin typeface="Calibri"/>
                    <a:cs typeface="Calibri"/>
                  </a:rPr>
                  <a:t>B</a:t>
                </a:r>
                <a:endParaRPr lang="en-US" sz="1100" dirty="0"/>
              </a:p>
            </p:txBody>
          </p:sp>
          <p:sp>
            <p:nvSpPr>
              <p:cNvPr id="30" name="TextBox 4">
                <a:extLst>
                  <a:ext uri="{FF2B5EF4-FFF2-40B4-BE49-F238E27FC236}">
                    <a16:creationId xmlns:a16="http://schemas.microsoft.com/office/drawing/2014/main" id="{D7960386-5066-4418-B8E0-BB4D51BCA496}"/>
                  </a:ext>
                </a:extLst>
              </p:cNvPr>
              <p:cNvSpPr txBox="1"/>
              <p:nvPr/>
            </p:nvSpPr>
            <p:spPr>
              <a:xfrm>
                <a:off x="-2822" y="1397726"/>
                <a:ext cx="280846" cy="31967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rgbClr val="000000"/>
                    </a:solidFill>
                    <a:latin typeface="Calibri"/>
                    <a:cs typeface="Calibri"/>
                  </a:rPr>
                  <a:t>C</a:t>
                </a:r>
                <a:endParaRPr lang="en-US" sz="1100" dirty="0"/>
              </a:p>
            </p:txBody>
          </p:sp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84E6251B-ACD3-4985-89DC-C162B01BE050}"/>
                  </a:ext>
                </a:extLst>
              </p:cNvPr>
              <p:cNvSpPr txBox="1"/>
              <p:nvPr/>
            </p:nvSpPr>
            <p:spPr>
              <a:xfrm>
                <a:off x="-2822" y="1800498"/>
                <a:ext cx="295274" cy="31967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rgbClr val="000000"/>
                    </a:solidFill>
                    <a:latin typeface="Calibri"/>
                    <a:cs typeface="Calibri"/>
                  </a:rPr>
                  <a:t>D</a:t>
                </a:r>
                <a:endParaRPr lang="en-US" sz="1100" dirty="0"/>
              </a:p>
            </p:txBody>
          </p:sp>
          <p:sp>
            <p:nvSpPr>
              <p:cNvPr id="32" name="TextBox 6">
                <a:extLst>
                  <a:ext uri="{FF2B5EF4-FFF2-40B4-BE49-F238E27FC236}">
                    <a16:creationId xmlns:a16="http://schemas.microsoft.com/office/drawing/2014/main" id="{24CC4300-BE24-42BC-A680-5738D73FDFED}"/>
                  </a:ext>
                </a:extLst>
              </p:cNvPr>
              <p:cNvSpPr txBox="1"/>
              <p:nvPr/>
            </p:nvSpPr>
            <p:spPr>
              <a:xfrm>
                <a:off x="-2822" y="2170612"/>
                <a:ext cx="272832" cy="31967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rgbClr val="000000"/>
                    </a:solidFill>
                    <a:latin typeface="Calibri"/>
                    <a:cs typeface="Calibri"/>
                  </a:rPr>
                  <a:t>E</a:t>
                </a:r>
                <a:endParaRPr lang="en-US" sz="1100" dirty="0"/>
              </a:p>
            </p:txBody>
          </p:sp>
          <p:sp>
            <p:nvSpPr>
              <p:cNvPr id="33" name="TextBox 7">
                <a:extLst>
                  <a:ext uri="{FF2B5EF4-FFF2-40B4-BE49-F238E27FC236}">
                    <a16:creationId xmlns:a16="http://schemas.microsoft.com/office/drawing/2014/main" id="{13E52339-F4F8-486F-B0F1-B5576A03084B}"/>
                  </a:ext>
                </a:extLst>
              </p:cNvPr>
              <p:cNvSpPr txBox="1"/>
              <p:nvPr/>
            </p:nvSpPr>
            <p:spPr>
              <a:xfrm>
                <a:off x="-2822" y="2562498"/>
                <a:ext cx="266420" cy="31967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rgbClr val="000000"/>
                    </a:solidFill>
                    <a:latin typeface="Calibri"/>
                    <a:cs typeface="Calibri"/>
                  </a:rPr>
                  <a:t>F</a:t>
                </a:r>
                <a:endParaRPr lang="en-US" sz="1100" dirty="0"/>
              </a:p>
            </p:txBody>
          </p:sp>
          <p:sp>
            <p:nvSpPr>
              <p:cNvPr id="34" name="TextBox 8">
                <a:extLst>
                  <a:ext uri="{FF2B5EF4-FFF2-40B4-BE49-F238E27FC236}">
                    <a16:creationId xmlns:a16="http://schemas.microsoft.com/office/drawing/2014/main" id="{6CC64C1F-9438-4647-B2D4-387ED3919759}"/>
                  </a:ext>
                </a:extLst>
              </p:cNvPr>
              <p:cNvSpPr txBox="1"/>
              <p:nvPr/>
            </p:nvSpPr>
            <p:spPr>
              <a:xfrm>
                <a:off x="-2822" y="2960643"/>
                <a:ext cx="298480" cy="31967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rgbClr val="000000"/>
                    </a:solidFill>
                    <a:latin typeface="Calibri"/>
                    <a:cs typeface="Calibri"/>
                  </a:rPr>
                  <a:t>G</a:t>
                </a:r>
                <a:endParaRPr lang="en-US" sz="1100" dirty="0"/>
              </a:p>
            </p:txBody>
          </p:sp>
          <p:sp>
            <p:nvSpPr>
              <p:cNvPr id="35" name="TextBox 9">
                <a:extLst>
                  <a:ext uri="{FF2B5EF4-FFF2-40B4-BE49-F238E27FC236}">
                    <a16:creationId xmlns:a16="http://schemas.microsoft.com/office/drawing/2014/main" id="{922AA40F-7886-456F-8BF1-F6485D0A4950}"/>
                  </a:ext>
                </a:extLst>
              </p:cNvPr>
              <p:cNvSpPr txBox="1"/>
              <p:nvPr/>
            </p:nvSpPr>
            <p:spPr>
              <a:xfrm>
                <a:off x="-2822" y="3367292"/>
                <a:ext cx="296876" cy="31967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rgbClr val="000000"/>
                    </a:solidFill>
                    <a:latin typeface="Calibri"/>
                    <a:cs typeface="Calibri"/>
                  </a:rPr>
                  <a:t>H</a:t>
                </a:r>
                <a:endParaRPr lang="en-US" sz="1100"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919629ED-E165-42E5-9BB0-A9EB1639C3CF}"/>
                  </a:ext>
                </a:extLst>
              </p:cNvPr>
              <p:cNvSpPr txBox="1"/>
              <p:nvPr/>
            </p:nvSpPr>
            <p:spPr>
              <a:xfrm>
                <a:off x="-2822" y="3739831"/>
                <a:ext cx="229550" cy="31967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rgbClr val="000000"/>
                    </a:solidFill>
                    <a:latin typeface="Calibri"/>
                    <a:cs typeface="Calibri"/>
                  </a:rPr>
                  <a:t>I</a:t>
                </a:r>
                <a:endParaRPr lang="en-US" sz="1100" dirty="0"/>
              </a:p>
            </p:txBody>
          </p:sp>
          <p:sp>
            <p:nvSpPr>
              <p:cNvPr id="37" name="TextBox 11">
                <a:extLst>
                  <a:ext uri="{FF2B5EF4-FFF2-40B4-BE49-F238E27FC236}">
                    <a16:creationId xmlns:a16="http://schemas.microsoft.com/office/drawing/2014/main" id="{F003A916-C9BD-4BA3-8902-33E20D5116AC}"/>
                  </a:ext>
                </a:extLst>
              </p:cNvPr>
              <p:cNvSpPr txBox="1"/>
              <p:nvPr/>
            </p:nvSpPr>
            <p:spPr>
              <a:xfrm>
                <a:off x="-2822" y="4165516"/>
                <a:ext cx="242374" cy="31967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rgbClr val="000000"/>
                    </a:solidFill>
                    <a:latin typeface="Calibri"/>
                    <a:cs typeface="Calibri"/>
                  </a:rPr>
                  <a:t>J</a:t>
                </a:r>
                <a:endParaRPr lang="en-US" sz="1100" dirty="0"/>
              </a:p>
            </p:txBody>
          </p:sp>
          <p:sp>
            <p:nvSpPr>
              <p:cNvPr id="38" name="TextBox 12">
                <a:extLst>
                  <a:ext uri="{FF2B5EF4-FFF2-40B4-BE49-F238E27FC236}">
                    <a16:creationId xmlns:a16="http://schemas.microsoft.com/office/drawing/2014/main" id="{360BD11C-A3AB-434C-8D17-A007CFA2AEF9}"/>
                  </a:ext>
                </a:extLst>
              </p:cNvPr>
              <p:cNvSpPr txBox="1"/>
              <p:nvPr/>
            </p:nvSpPr>
            <p:spPr>
              <a:xfrm>
                <a:off x="-2822" y="4590682"/>
                <a:ext cx="277640" cy="31967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rgbClr val="000000"/>
                    </a:solidFill>
                    <a:latin typeface="Calibri"/>
                    <a:cs typeface="Calibri"/>
                  </a:rPr>
                  <a:t>K</a:t>
                </a:r>
                <a:endParaRPr lang="en-US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2574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04A1-F2C8-4712-BBCD-1BB32E7DADC5}" type="slidenum">
              <a:rPr lang="zh-TW" altLang="en-US"/>
              <a:pPr/>
              <a:t>28</a:t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98658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246186"/>
            <a:ext cx="9636369" cy="70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5" name="TextBox 18"/>
          <p:cNvSpPr>
            <a:spLocks noChangeArrowheads="1"/>
          </p:cNvSpPr>
          <p:nvPr/>
        </p:nvSpPr>
        <p:spPr bwMode="auto">
          <a:xfrm flipH="1">
            <a:off x="432954" y="3518941"/>
            <a:ext cx="601423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000" dirty="0">
                <a:latin typeface="Adidas Unity"/>
              </a:rPr>
              <a:t>Through </a:t>
            </a:r>
            <a:r>
              <a:rPr lang="en-US" sz="3000" i="1" dirty="0">
                <a:solidFill>
                  <a:srgbClr val="C00000"/>
                </a:solidFill>
                <a:latin typeface="Adidas Unity"/>
              </a:rPr>
              <a:t>rigorous</a:t>
            </a:r>
            <a:r>
              <a:rPr lang="en-US" sz="3000" dirty="0">
                <a:latin typeface="Adidas Unity"/>
              </a:rPr>
              <a:t> application of a </a:t>
            </a:r>
            <a:r>
              <a:rPr lang="en-US" sz="3000" i="1" dirty="0">
                <a:solidFill>
                  <a:srgbClr val="C00000"/>
                </a:solidFill>
                <a:latin typeface="Adidas Unity"/>
              </a:rPr>
              <a:t>structured</a:t>
            </a:r>
            <a:r>
              <a:rPr lang="en-US" sz="3000" dirty="0">
                <a:solidFill>
                  <a:srgbClr val="C00000"/>
                </a:solidFill>
                <a:latin typeface="Adidas Unity"/>
              </a:rPr>
              <a:t> </a:t>
            </a:r>
            <a:r>
              <a:rPr lang="en-US" sz="3000" dirty="0">
                <a:latin typeface="Adidas Unity"/>
              </a:rPr>
              <a:t>Quality Improvement methodology and </a:t>
            </a:r>
            <a:r>
              <a:rPr lang="en-US" sz="3000" i="1" dirty="0">
                <a:solidFill>
                  <a:srgbClr val="C00000"/>
                </a:solidFill>
                <a:latin typeface="Adidas Unity"/>
              </a:rPr>
              <a:t>relentless focus on results and data</a:t>
            </a:r>
            <a:r>
              <a:rPr lang="en-US" sz="3000" dirty="0">
                <a:latin typeface="Adidas Unity"/>
              </a:rPr>
              <a:t>, LARC has proven successful in producing remarkable and </a:t>
            </a:r>
            <a:r>
              <a:rPr lang="en-US" sz="3000" i="1" dirty="0">
                <a:solidFill>
                  <a:srgbClr val="C00000"/>
                </a:solidFill>
                <a:latin typeface="Adidas Unity"/>
              </a:rPr>
              <a:t>measurable results </a:t>
            </a:r>
            <a:r>
              <a:rPr lang="en-US" sz="3000" dirty="0">
                <a:latin typeface="Adidas Unity"/>
              </a:rPr>
              <a:t>in Kenya.</a:t>
            </a:r>
          </a:p>
        </p:txBody>
      </p:sp>
      <p:sp>
        <p:nvSpPr>
          <p:cNvPr id="198667" name="TextBox 20"/>
          <p:cNvSpPr>
            <a:spLocks noChangeArrowheads="1"/>
          </p:cNvSpPr>
          <p:nvPr/>
        </p:nvSpPr>
        <p:spPr bwMode="auto">
          <a:xfrm flipH="1">
            <a:off x="440993" y="1087406"/>
            <a:ext cx="60142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000" dirty="0">
                <a:latin typeface="Adidas Unity"/>
              </a:rPr>
              <a:t>LARC is one of the few initiatives that bring laboratorians and clinicians together for problem solving and process improvement.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F601CB-8D08-44BA-A250-9DADE8F1907A}"/>
              </a:ext>
            </a:extLst>
          </p:cNvPr>
          <p:cNvSpPr/>
          <p:nvPr/>
        </p:nvSpPr>
        <p:spPr>
          <a:xfrm>
            <a:off x="440993" y="249794"/>
            <a:ext cx="3029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didas Unity"/>
              </a:rPr>
              <a:t>In conclusion…</a:t>
            </a:r>
            <a:endParaRPr lang="en-US" sz="3600" dirty="0">
              <a:latin typeface="Adidas Unity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32E88D9-8D7A-486F-9860-87FABD6AA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169" y="2745203"/>
            <a:ext cx="1871662" cy="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didas Unity"/>
                <a:ea typeface="Microsoft YaHei" panose="020B0503020204020204" pitchFamily="34" charset="-122"/>
                <a:sym typeface="Agency FB" panose="020B0503020202020204" pitchFamily="34" charset="0"/>
              </a:rPr>
              <a:t>A</a:t>
            </a:r>
            <a:endParaRPr lang="zh-CN" alt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Adidas Unity"/>
              <a:ea typeface="Microsoft YaHei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12B17E57-EF96-4A0F-BED4-BD557C5B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06638"/>
            <a:ext cx="2089150" cy="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didas Unity"/>
                <a:ea typeface="Microsoft YaHei" panose="020B0503020204020204" pitchFamily="34" charset="-122"/>
                <a:sym typeface="Agency FB" panose="020B0503020202020204" pitchFamily="34" charset="0"/>
              </a:rPr>
              <a:t>R</a:t>
            </a:r>
            <a:endParaRPr lang="zh-CN" alt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Adidas Unity"/>
              <a:ea typeface="Microsoft YaHei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7FA2A77-84BB-433E-B2D6-5A9C26308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467" y="5545666"/>
            <a:ext cx="1873250" cy="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didas Unity"/>
                <a:ea typeface="Microsoft YaHei" panose="020B0503020204020204" pitchFamily="34" charset="-122"/>
                <a:sym typeface="Agency FB" panose="020B0503020202020204" pitchFamily="34" charset="0"/>
              </a:rPr>
              <a:t>C</a:t>
            </a:r>
            <a:endParaRPr lang="zh-CN" alt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Adidas Unity"/>
              <a:ea typeface="Microsoft YaHei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F221B8D0-4C43-4C59-A818-1BBF56DE1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055" y="1410234"/>
            <a:ext cx="1871662" cy="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didas Unity"/>
                <a:ea typeface="Microsoft YaHei" panose="020B0503020204020204" pitchFamily="34" charset="-122"/>
                <a:sym typeface="Agency FB" panose="020B0503020202020204" pitchFamily="34" charset="0"/>
              </a:rPr>
              <a:t>L</a:t>
            </a:r>
            <a:endParaRPr lang="zh-CN" alt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Adidas Unity"/>
              <a:ea typeface="Microsoft YaHei" panose="020B0503020204020204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30E05A08-4E9E-4D2B-AACC-57932142832C}"/>
              </a:ext>
            </a:extLst>
          </p:cNvPr>
          <p:cNvSpPr/>
          <p:nvPr/>
        </p:nvSpPr>
        <p:spPr>
          <a:xfrm>
            <a:off x="-1730376" y="-547951"/>
            <a:ext cx="5665312" cy="8331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4B33D9-916A-4183-A3DA-94B69B206BAF}"/>
              </a:ext>
            </a:extLst>
          </p:cNvPr>
          <p:cNvSpPr/>
          <p:nvPr/>
        </p:nvSpPr>
        <p:spPr>
          <a:xfrm>
            <a:off x="-1879927" y="-547951"/>
            <a:ext cx="5665312" cy="83317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BC2E028-D84E-42B6-A6B2-C7657F89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54" y="2103437"/>
            <a:ext cx="302638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Presentation Outline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479283-6E5E-4D13-AC18-5E3468315436}"/>
              </a:ext>
            </a:extLst>
          </p:cNvPr>
          <p:cNvGrpSpPr/>
          <p:nvPr/>
        </p:nvGrpSpPr>
        <p:grpSpPr>
          <a:xfrm>
            <a:off x="3905680" y="2440532"/>
            <a:ext cx="3521112" cy="722221"/>
            <a:chOff x="4120740" y="2191155"/>
            <a:chExt cx="3521112" cy="72222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44A539-7128-43DE-9058-F6CAAE9BD76F}"/>
                </a:ext>
              </a:extLst>
            </p:cNvPr>
            <p:cNvSpPr/>
            <p:nvPr/>
          </p:nvSpPr>
          <p:spPr>
            <a:xfrm>
              <a:off x="4120740" y="2200487"/>
              <a:ext cx="712889" cy="7128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7" name="Rectangle 36" descr="Doctor">
              <a:extLst>
                <a:ext uri="{FF2B5EF4-FFF2-40B4-BE49-F238E27FC236}">
                  <a16:creationId xmlns:a16="http://schemas.microsoft.com/office/drawing/2014/main" id="{669E52DD-E521-42FF-BF7D-52A85BD548DB}"/>
                </a:ext>
              </a:extLst>
            </p:cNvPr>
            <p:cNvSpPr/>
            <p:nvPr/>
          </p:nvSpPr>
          <p:spPr>
            <a:xfrm>
              <a:off x="4157135" y="2236891"/>
              <a:ext cx="640081" cy="640081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2A4A7FB-1209-4A53-9185-ABAA5539AC61}"/>
                </a:ext>
              </a:extLst>
            </p:cNvPr>
            <p:cNvSpPr/>
            <p:nvPr/>
          </p:nvSpPr>
          <p:spPr>
            <a:xfrm>
              <a:off x="4907114" y="2191155"/>
              <a:ext cx="2734738" cy="712889"/>
            </a:xfrm>
            <a:custGeom>
              <a:avLst/>
              <a:gdLst>
                <a:gd name="connsiteX0" fmla="*/ 0 w 2734738"/>
                <a:gd name="connsiteY0" fmla="*/ 0 h 712889"/>
                <a:gd name="connsiteX1" fmla="*/ 2734738 w 2734738"/>
                <a:gd name="connsiteY1" fmla="*/ 0 h 712889"/>
                <a:gd name="connsiteX2" fmla="*/ 2734738 w 2734738"/>
                <a:gd name="connsiteY2" fmla="*/ 712889 h 712889"/>
                <a:gd name="connsiteX3" fmla="*/ 0 w 2734738"/>
                <a:gd name="connsiteY3" fmla="*/ 712889 h 712889"/>
                <a:gd name="connsiteX4" fmla="*/ 0 w 2734738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738" h="712889">
                  <a:moveTo>
                    <a:pt x="0" y="0"/>
                  </a:moveTo>
                  <a:lnTo>
                    <a:pt x="2734738" y="0"/>
                  </a:lnTo>
                  <a:lnTo>
                    <a:pt x="2734738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Where did LARC come from?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0B9B3A-AA4A-4945-AB42-5290D69A4F7B}"/>
              </a:ext>
            </a:extLst>
          </p:cNvPr>
          <p:cNvGrpSpPr/>
          <p:nvPr/>
        </p:nvGrpSpPr>
        <p:grpSpPr>
          <a:xfrm>
            <a:off x="3921052" y="3932286"/>
            <a:ext cx="4544505" cy="712889"/>
            <a:chOff x="4131931" y="3913899"/>
            <a:chExt cx="4544505" cy="71288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A85CFE8-F6FB-4B14-8D3F-2DE6778F1B7A}"/>
                </a:ext>
              </a:extLst>
            </p:cNvPr>
            <p:cNvSpPr/>
            <p:nvPr/>
          </p:nvSpPr>
          <p:spPr>
            <a:xfrm>
              <a:off x="4131931" y="3913899"/>
              <a:ext cx="712889" cy="7128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1" name="Rectangle 40" descr="Statistics">
              <a:extLst>
                <a:ext uri="{FF2B5EF4-FFF2-40B4-BE49-F238E27FC236}">
                  <a16:creationId xmlns:a16="http://schemas.microsoft.com/office/drawing/2014/main" id="{27B8180E-E94C-4C19-AC6C-B5BCB75BD94E}"/>
                </a:ext>
              </a:extLst>
            </p:cNvPr>
            <p:cNvSpPr/>
            <p:nvPr/>
          </p:nvSpPr>
          <p:spPr>
            <a:xfrm>
              <a:off x="4162515" y="3944496"/>
              <a:ext cx="651696" cy="651696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0B67C84-8487-4C2A-A968-7F4C8FA423E0}"/>
                </a:ext>
              </a:extLst>
            </p:cNvPr>
            <p:cNvSpPr/>
            <p:nvPr/>
          </p:nvSpPr>
          <p:spPr>
            <a:xfrm>
              <a:off x="5055733" y="3913899"/>
              <a:ext cx="3620703" cy="712889"/>
            </a:xfrm>
            <a:custGeom>
              <a:avLst/>
              <a:gdLst>
                <a:gd name="connsiteX0" fmla="*/ 0 w 3620703"/>
                <a:gd name="connsiteY0" fmla="*/ 0 h 712889"/>
                <a:gd name="connsiteX1" fmla="*/ 3620703 w 3620703"/>
                <a:gd name="connsiteY1" fmla="*/ 0 h 712889"/>
                <a:gd name="connsiteX2" fmla="*/ 3620703 w 3620703"/>
                <a:gd name="connsiteY2" fmla="*/ 712889 h 712889"/>
                <a:gd name="connsiteX3" fmla="*/ 0 w 3620703"/>
                <a:gd name="connsiteY3" fmla="*/ 712889 h 712889"/>
                <a:gd name="connsiteX4" fmla="*/ 0 w 3620703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03" h="712889">
                  <a:moveTo>
                    <a:pt x="0" y="0"/>
                  </a:moveTo>
                  <a:lnTo>
                    <a:pt x="3620703" y="0"/>
                  </a:lnTo>
                  <a:lnTo>
                    <a:pt x="3620703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What results have been achieved?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439470-954E-44EC-A5CA-E924412D4E0C}"/>
              </a:ext>
            </a:extLst>
          </p:cNvPr>
          <p:cNvGrpSpPr/>
          <p:nvPr/>
        </p:nvGrpSpPr>
        <p:grpSpPr>
          <a:xfrm>
            <a:off x="3606421" y="5344843"/>
            <a:ext cx="4003701" cy="714279"/>
            <a:chOff x="4120740" y="5625921"/>
            <a:chExt cx="4003701" cy="71427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FDC7F85-F4AF-40FC-802B-8D129077D1A9}"/>
                </a:ext>
              </a:extLst>
            </p:cNvPr>
            <p:cNvSpPr/>
            <p:nvPr/>
          </p:nvSpPr>
          <p:spPr>
            <a:xfrm>
              <a:off x="4120740" y="5627311"/>
              <a:ext cx="712889" cy="7128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5" name="Rectangle 44" descr="Earth globe Africa and Europe">
              <a:extLst>
                <a:ext uri="{FF2B5EF4-FFF2-40B4-BE49-F238E27FC236}">
                  <a16:creationId xmlns:a16="http://schemas.microsoft.com/office/drawing/2014/main" id="{539A23DD-5BEF-44DD-8314-C3F2FC65D3EF}"/>
                </a:ext>
              </a:extLst>
            </p:cNvPr>
            <p:cNvSpPr/>
            <p:nvPr/>
          </p:nvSpPr>
          <p:spPr>
            <a:xfrm>
              <a:off x="4151328" y="5657908"/>
              <a:ext cx="651696" cy="651696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1A606BE-2541-4DA8-BDA1-AACB574510CC}"/>
                </a:ext>
              </a:extLst>
            </p:cNvPr>
            <p:cNvSpPr/>
            <p:nvPr/>
          </p:nvSpPr>
          <p:spPr>
            <a:xfrm>
              <a:off x="5055743" y="5625921"/>
              <a:ext cx="3068698" cy="712889"/>
            </a:xfrm>
            <a:custGeom>
              <a:avLst/>
              <a:gdLst>
                <a:gd name="connsiteX0" fmla="*/ 0 w 3068698"/>
                <a:gd name="connsiteY0" fmla="*/ 0 h 712889"/>
                <a:gd name="connsiteX1" fmla="*/ 3068698 w 3068698"/>
                <a:gd name="connsiteY1" fmla="*/ 0 h 712889"/>
                <a:gd name="connsiteX2" fmla="*/ 3068698 w 3068698"/>
                <a:gd name="connsiteY2" fmla="*/ 712889 h 712889"/>
                <a:gd name="connsiteX3" fmla="*/ 0 w 3068698"/>
                <a:gd name="connsiteY3" fmla="*/ 712889 h 712889"/>
                <a:gd name="connsiteX4" fmla="*/ 0 w 3068698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8698" h="712889">
                  <a:moveTo>
                    <a:pt x="0" y="0"/>
                  </a:moveTo>
                  <a:lnTo>
                    <a:pt x="3068698" y="0"/>
                  </a:lnTo>
                  <a:lnTo>
                    <a:pt x="3068698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latin typeface="+mn-lt"/>
                </a:rPr>
                <a:t>What’s next?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5C37CD-43EE-4768-ACA5-76880D6891CD}"/>
              </a:ext>
            </a:extLst>
          </p:cNvPr>
          <p:cNvGrpSpPr/>
          <p:nvPr/>
        </p:nvGrpSpPr>
        <p:grpSpPr>
          <a:xfrm>
            <a:off x="3500714" y="952299"/>
            <a:ext cx="3426741" cy="729036"/>
            <a:chOff x="4120740" y="470928"/>
            <a:chExt cx="3426741" cy="72903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2325BBE-3C1C-4152-8D4B-0698D501DFA4}"/>
                </a:ext>
              </a:extLst>
            </p:cNvPr>
            <p:cNvSpPr/>
            <p:nvPr/>
          </p:nvSpPr>
          <p:spPr>
            <a:xfrm>
              <a:off x="4120740" y="487075"/>
              <a:ext cx="712889" cy="712889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F4EFC68-8E3A-4F60-A171-8C218E6D53DD}"/>
                </a:ext>
              </a:extLst>
            </p:cNvPr>
            <p:cNvGrpSpPr/>
            <p:nvPr/>
          </p:nvGrpSpPr>
          <p:grpSpPr>
            <a:xfrm>
              <a:off x="4174131" y="470928"/>
              <a:ext cx="3373350" cy="712889"/>
              <a:chOff x="4174131" y="470928"/>
              <a:chExt cx="3373350" cy="71288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3ECAD3A-3243-447B-AF95-446C545654C6}"/>
                  </a:ext>
                </a:extLst>
              </p:cNvPr>
              <p:cNvSpPr/>
              <p:nvPr/>
            </p:nvSpPr>
            <p:spPr>
              <a:xfrm>
                <a:off x="4908155" y="470928"/>
                <a:ext cx="2639326" cy="712889"/>
              </a:xfrm>
              <a:custGeom>
                <a:avLst/>
                <a:gdLst>
                  <a:gd name="connsiteX0" fmla="*/ 0 w 2639326"/>
                  <a:gd name="connsiteY0" fmla="*/ 0 h 712889"/>
                  <a:gd name="connsiteX1" fmla="*/ 2639326 w 2639326"/>
                  <a:gd name="connsiteY1" fmla="*/ 0 h 712889"/>
                  <a:gd name="connsiteX2" fmla="*/ 2639326 w 2639326"/>
                  <a:gd name="connsiteY2" fmla="*/ 712889 h 712889"/>
                  <a:gd name="connsiteX3" fmla="*/ 0 w 2639326"/>
                  <a:gd name="connsiteY3" fmla="*/ 712889 h 712889"/>
                  <a:gd name="connsiteX4" fmla="*/ 0 w 2639326"/>
                  <a:gd name="connsiteY4" fmla="*/ 0 h 71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9326" h="712889">
                    <a:moveTo>
                      <a:pt x="0" y="0"/>
                    </a:moveTo>
                    <a:lnTo>
                      <a:pt x="2639326" y="0"/>
                    </a:lnTo>
                    <a:lnTo>
                      <a:pt x="2639326" y="712889"/>
                    </a:lnTo>
                    <a:lnTo>
                      <a:pt x="0" y="71288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l" defTabSz="1422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LARC?</a:t>
                </a:r>
              </a:p>
            </p:txBody>
          </p:sp>
          <p:pic>
            <p:nvPicPr>
              <p:cNvPr id="59" name="Graphic 58" descr="Puzzle pieces">
                <a:extLst>
                  <a:ext uri="{FF2B5EF4-FFF2-40B4-BE49-F238E27FC236}">
                    <a16:creationId xmlns:a16="http://schemas.microsoft.com/office/drawing/2014/main" id="{62CD2E78-23B5-4506-AC4E-0689EE86D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174131" y="517800"/>
                <a:ext cx="640080" cy="640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761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30E05A08-4E9E-4D2B-AACC-57932142832C}"/>
              </a:ext>
            </a:extLst>
          </p:cNvPr>
          <p:cNvSpPr/>
          <p:nvPr/>
        </p:nvSpPr>
        <p:spPr>
          <a:xfrm>
            <a:off x="-1730376" y="-547951"/>
            <a:ext cx="5665312" cy="8331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4B33D9-916A-4183-A3DA-94B69B206BAF}"/>
              </a:ext>
            </a:extLst>
          </p:cNvPr>
          <p:cNvSpPr/>
          <p:nvPr/>
        </p:nvSpPr>
        <p:spPr>
          <a:xfrm>
            <a:off x="-1879927" y="-547951"/>
            <a:ext cx="5665312" cy="83317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BC2E028-D84E-42B6-A6B2-C7657F89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54" y="2103437"/>
            <a:ext cx="302638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Presentation Outline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479283-6E5E-4D13-AC18-5E3468315436}"/>
              </a:ext>
            </a:extLst>
          </p:cNvPr>
          <p:cNvGrpSpPr/>
          <p:nvPr/>
        </p:nvGrpSpPr>
        <p:grpSpPr>
          <a:xfrm>
            <a:off x="3905680" y="2440532"/>
            <a:ext cx="3521112" cy="722221"/>
            <a:chOff x="4120740" y="2191155"/>
            <a:chExt cx="3521112" cy="72222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44A539-7128-43DE-9058-F6CAAE9BD76F}"/>
                </a:ext>
              </a:extLst>
            </p:cNvPr>
            <p:cNvSpPr/>
            <p:nvPr/>
          </p:nvSpPr>
          <p:spPr>
            <a:xfrm>
              <a:off x="4120740" y="2200487"/>
              <a:ext cx="712889" cy="7128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7" name="Rectangle 36" descr="Doctor">
              <a:extLst>
                <a:ext uri="{FF2B5EF4-FFF2-40B4-BE49-F238E27FC236}">
                  <a16:creationId xmlns:a16="http://schemas.microsoft.com/office/drawing/2014/main" id="{669E52DD-E521-42FF-BF7D-52A85BD548DB}"/>
                </a:ext>
              </a:extLst>
            </p:cNvPr>
            <p:cNvSpPr/>
            <p:nvPr/>
          </p:nvSpPr>
          <p:spPr>
            <a:xfrm>
              <a:off x="4157135" y="2236891"/>
              <a:ext cx="640081" cy="640081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2A4A7FB-1209-4A53-9185-ABAA5539AC61}"/>
                </a:ext>
              </a:extLst>
            </p:cNvPr>
            <p:cNvSpPr/>
            <p:nvPr/>
          </p:nvSpPr>
          <p:spPr>
            <a:xfrm>
              <a:off x="4907114" y="2191155"/>
              <a:ext cx="2734738" cy="712889"/>
            </a:xfrm>
            <a:custGeom>
              <a:avLst/>
              <a:gdLst>
                <a:gd name="connsiteX0" fmla="*/ 0 w 2734738"/>
                <a:gd name="connsiteY0" fmla="*/ 0 h 712889"/>
                <a:gd name="connsiteX1" fmla="*/ 2734738 w 2734738"/>
                <a:gd name="connsiteY1" fmla="*/ 0 h 712889"/>
                <a:gd name="connsiteX2" fmla="*/ 2734738 w 2734738"/>
                <a:gd name="connsiteY2" fmla="*/ 712889 h 712889"/>
                <a:gd name="connsiteX3" fmla="*/ 0 w 2734738"/>
                <a:gd name="connsiteY3" fmla="*/ 712889 h 712889"/>
                <a:gd name="connsiteX4" fmla="*/ 0 w 2734738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738" h="712889">
                  <a:moveTo>
                    <a:pt x="0" y="0"/>
                  </a:moveTo>
                  <a:lnTo>
                    <a:pt x="2734738" y="0"/>
                  </a:lnTo>
                  <a:lnTo>
                    <a:pt x="2734738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Where did LARC come from?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0B9B3A-AA4A-4945-AB42-5290D69A4F7B}"/>
              </a:ext>
            </a:extLst>
          </p:cNvPr>
          <p:cNvGrpSpPr/>
          <p:nvPr/>
        </p:nvGrpSpPr>
        <p:grpSpPr>
          <a:xfrm>
            <a:off x="3921052" y="3932286"/>
            <a:ext cx="4544505" cy="712889"/>
            <a:chOff x="4131931" y="3913899"/>
            <a:chExt cx="4544505" cy="71288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A85CFE8-F6FB-4B14-8D3F-2DE6778F1B7A}"/>
                </a:ext>
              </a:extLst>
            </p:cNvPr>
            <p:cNvSpPr/>
            <p:nvPr/>
          </p:nvSpPr>
          <p:spPr>
            <a:xfrm>
              <a:off x="4131931" y="3913899"/>
              <a:ext cx="712889" cy="7128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1" name="Rectangle 40" descr="Statistics">
              <a:extLst>
                <a:ext uri="{FF2B5EF4-FFF2-40B4-BE49-F238E27FC236}">
                  <a16:creationId xmlns:a16="http://schemas.microsoft.com/office/drawing/2014/main" id="{27B8180E-E94C-4C19-AC6C-B5BCB75BD94E}"/>
                </a:ext>
              </a:extLst>
            </p:cNvPr>
            <p:cNvSpPr/>
            <p:nvPr/>
          </p:nvSpPr>
          <p:spPr>
            <a:xfrm>
              <a:off x="4162515" y="3944496"/>
              <a:ext cx="651696" cy="651696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0B67C84-8487-4C2A-A968-7F4C8FA423E0}"/>
                </a:ext>
              </a:extLst>
            </p:cNvPr>
            <p:cNvSpPr/>
            <p:nvPr/>
          </p:nvSpPr>
          <p:spPr>
            <a:xfrm>
              <a:off x="5055733" y="3913899"/>
              <a:ext cx="3620703" cy="712889"/>
            </a:xfrm>
            <a:custGeom>
              <a:avLst/>
              <a:gdLst>
                <a:gd name="connsiteX0" fmla="*/ 0 w 3620703"/>
                <a:gd name="connsiteY0" fmla="*/ 0 h 712889"/>
                <a:gd name="connsiteX1" fmla="*/ 3620703 w 3620703"/>
                <a:gd name="connsiteY1" fmla="*/ 0 h 712889"/>
                <a:gd name="connsiteX2" fmla="*/ 3620703 w 3620703"/>
                <a:gd name="connsiteY2" fmla="*/ 712889 h 712889"/>
                <a:gd name="connsiteX3" fmla="*/ 0 w 3620703"/>
                <a:gd name="connsiteY3" fmla="*/ 712889 h 712889"/>
                <a:gd name="connsiteX4" fmla="*/ 0 w 3620703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03" h="712889">
                  <a:moveTo>
                    <a:pt x="0" y="0"/>
                  </a:moveTo>
                  <a:lnTo>
                    <a:pt x="3620703" y="0"/>
                  </a:lnTo>
                  <a:lnTo>
                    <a:pt x="3620703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What results have been achieved?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439470-954E-44EC-A5CA-E924412D4E0C}"/>
              </a:ext>
            </a:extLst>
          </p:cNvPr>
          <p:cNvGrpSpPr/>
          <p:nvPr/>
        </p:nvGrpSpPr>
        <p:grpSpPr>
          <a:xfrm>
            <a:off x="3606421" y="5344843"/>
            <a:ext cx="4003701" cy="714279"/>
            <a:chOff x="4120740" y="5625921"/>
            <a:chExt cx="4003701" cy="71427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FDC7F85-F4AF-40FC-802B-8D129077D1A9}"/>
                </a:ext>
              </a:extLst>
            </p:cNvPr>
            <p:cNvSpPr/>
            <p:nvPr/>
          </p:nvSpPr>
          <p:spPr>
            <a:xfrm>
              <a:off x="4120740" y="5627311"/>
              <a:ext cx="712889" cy="7128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5" name="Rectangle 44" descr="Earth globe Africa and Europe">
              <a:extLst>
                <a:ext uri="{FF2B5EF4-FFF2-40B4-BE49-F238E27FC236}">
                  <a16:creationId xmlns:a16="http://schemas.microsoft.com/office/drawing/2014/main" id="{539A23DD-5BEF-44DD-8314-C3F2FC65D3EF}"/>
                </a:ext>
              </a:extLst>
            </p:cNvPr>
            <p:cNvSpPr/>
            <p:nvPr/>
          </p:nvSpPr>
          <p:spPr>
            <a:xfrm>
              <a:off x="4151328" y="5657908"/>
              <a:ext cx="651696" cy="651696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1A606BE-2541-4DA8-BDA1-AACB574510CC}"/>
                </a:ext>
              </a:extLst>
            </p:cNvPr>
            <p:cNvSpPr/>
            <p:nvPr/>
          </p:nvSpPr>
          <p:spPr>
            <a:xfrm>
              <a:off x="5055743" y="5625921"/>
              <a:ext cx="3068698" cy="712889"/>
            </a:xfrm>
            <a:custGeom>
              <a:avLst/>
              <a:gdLst>
                <a:gd name="connsiteX0" fmla="*/ 0 w 3068698"/>
                <a:gd name="connsiteY0" fmla="*/ 0 h 712889"/>
                <a:gd name="connsiteX1" fmla="*/ 3068698 w 3068698"/>
                <a:gd name="connsiteY1" fmla="*/ 0 h 712889"/>
                <a:gd name="connsiteX2" fmla="*/ 3068698 w 3068698"/>
                <a:gd name="connsiteY2" fmla="*/ 712889 h 712889"/>
                <a:gd name="connsiteX3" fmla="*/ 0 w 3068698"/>
                <a:gd name="connsiteY3" fmla="*/ 712889 h 712889"/>
                <a:gd name="connsiteX4" fmla="*/ 0 w 3068698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8698" h="712889">
                  <a:moveTo>
                    <a:pt x="0" y="0"/>
                  </a:moveTo>
                  <a:lnTo>
                    <a:pt x="3068698" y="0"/>
                  </a:lnTo>
                  <a:lnTo>
                    <a:pt x="3068698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What’s next?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5C37CD-43EE-4768-ACA5-76880D6891CD}"/>
              </a:ext>
            </a:extLst>
          </p:cNvPr>
          <p:cNvGrpSpPr/>
          <p:nvPr/>
        </p:nvGrpSpPr>
        <p:grpSpPr>
          <a:xfrm>
            <a:off x="3500714" y="952299"/>
            <a:ext cx="3426741" cy="729036"/>
            <a:chOff x="4120740" y="470928"/>
            <a:chExt cx="3426741" cy="72903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2325BBE-3C1C-4152-8D4B-0698D501DFA4}"/>
                </a:ext>
              </a:extLst>
            </p:cNvPr>
            <p:cNvSpPr/>
            <p:nvPr/>
          </p:nvSpPr>
          <p:spPr>
            <a:xfrm>
              <a:off x="4120740" y="487075"/>
              <a:ext cx="712889" cy="712889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F4EFC68-8E3A-4F60-A171-8C218E6D53DD}"/>
                </a:ext>
              </a:extLst>
            </p:cNvPr>
            <p:cNvGrpSpPr/>
            <p:nvPr/>
          </p:nvGrpSpPr>
          <p:grpSpPr>
            <a:xfrm>
              <a:off x="4174131" y="470928"/>
              <a:ext cx="3373350" cy="712889"/>
              <a:chOff x="4174131" y="470928"/>
              <a:chExt cx="3373350" cy="71288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3ECAD3A-3243-447B-AF95-446C545654C6}"/>
                  </a:ext>
                </a:extLst>
              </p:cNvPr>
              <p:cNvSpPr/>
              <p:nvPr/>
            </p:nvSpPr>
            <p:spPr>
              <a:xfrm>
                <a:off x="4908155" y="470928"/>
                <a:ext cx="2639326" cy="712889"/>
              </a:xfrm>
              <a:custGeom>
                <a:avLst/>
                <a:gdLst>
                  <a:gd name="connsiteX0" fmla="*/ 0 w 2639326"/>
                  <a:gd name="connsiteY0" fmla="*/ 0 h 712889"/>
                  <a:gd name="connsiteX1" fmla="*/ 2639326 w 2639326"/>
                  <a:gd name="connsiteY1" fmla="*/ 0 h 712889"/>
                  <a:gd name="connsiteX2" fmla="*/ 2639326 w 2639326"/>
                  <a:gd name="connsiteY2" fmla="*/ 712889 h 712889"/>
                  <a:gd name="connsiteX3" fmla="*/ 0 w 2639326"/>
                  <a:gd name="connsiteY3" fmla="*/ 712889 h 712889"/>
                  <a:gd name="connsiteX4" fmla="*/ 0 w 2639326"/>
                  <a:gd name="connsiteY4" fmla="*/ 0 h 71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9326" h="712889">
                    <a:moveTo>
                      <a:pt x="0" y="0"/>
                    </a:moveTo>
                    <a:lnTo>
                      <a:pt x="2639326" y="0"/>
                    </a:lnTo>
                    <a:lnTo>
                      <a:pt x="2639326" y="712889"/>
                    </a:lnTo>
                    <a:lnTo>
                      <a:pt x="0" y="71288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l" defTabSz="1422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LARC?</a:t>
                </a:r>
              </a:p>
            </p:txBody>
          </p:sp>
          <p:pic>
            <p:nvPicPr>
              <p:cNvPr id="59" name="Graphic 58" descr="Puzzle pieces">
                <a:extLst>
                  <a:ext uri="{FF2B5EF4-FFF2-40B4-BE49-F238E27FC236}">
                    <a16:creationId xmlns:a16="http://schemas.microsoft.com/office/drawing/2014/main" id="{62CD2E78-23B5-4506-AC4E-0689EE86D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174131" y="517800"/>
                <a:ext cx="640080" cy="640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1016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0AC3C5-C3AD-415D-AA43-DFF63E2D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LARC 3.0: Scalability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E8501-3C31-4267-8809-A3C4B40AF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6" y="1985944"/>
            <a:ext cx="3035882" cy="151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14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2B93AC-6EBD-4B15-9F72-E630AF6E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+mn-lt"/>
              </a:rPr>
              <a:t>Key Guiding Principles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D40224A-2960-4CDE-871B-34FF6AF9A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70792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825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A29A8-BD43-4D79-9761-B1035E3E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76362"/>
            <a:ext cx="6858000" cy="2603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A62D4-A619-4847-AD45-018ACC52C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118088"/>
            <a:ext cx="6858000" cy="139371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8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63168C9-29DD-4239-92A7-33BA151E7A3C}"/>
              </a:ext>
            </a:extLst>
          </p:cNvPr>
          <p:cNvSpPr txBox="1"/>
          <p:nvPr/>
        </p:nvSpPr>
        <p:spPr>
          <a:xfrm>
            <a:off x="3703448" y="438149"/>
            <a:ext cx="4783327" cy="585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ts val="600"/>
              </a:spcBef>
            </a:pPr>
            <a:r>
              <a:rPr lang="en-US" sz="2800" b="1" dirty="0"/>
              <a:t>What is LARC?</a:t>
            </a:r>
          </a:p>
          <a:p>
            <a:pPr defTabSz="914400">
              <a:lnSpc>
                <a:spcPct val="90000"/>
              </a:lnSpc>
            </a:pPr>
            <a:r>
              <a:rPr lang="en-US" sz="2800" dirty="0"/>
              <a:t>A data-driven, process improvement program designed to enhance healthcare service delivery through multidisciplinary teamwork using a quality improvement approach</a:t>
            </a:r>
          </a:p>
          <a:p>
            <a:pPr defTabSz="914400"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defTabSz="914400">
              <a:lnSpc>
                <a:spcPct val="90000"/>
              </a:lnSpc>
            </a:pPr>
            <a:r>
              <a:rPr lang="en-US" sz="2800" b="1" dirty="0"/>
              <a:t>Program Goals: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To strengthen the viral load cascade to achieve better patient result (i.e., viral load suppression)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To improve institutional capability for viral load scale-up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6669410-95F7-48C8-8CE0-5CD62D8FA1A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2" r="26110"/>
          <a:stretch/>
        </p:blipFill>
        <p:spPr bwMode="auto">
          <a:xfrm>
            <a:off x="314536" y="1265068"/>
            <a:ext cx="3035882" cy="295969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40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5E2FD1-79D7-43E3-8D30-295DCE077C86}"/>
              </a:ext>
            </a:extLst>
          </p:cNvPr>
          <p:cNvSpPr/>
          <p:nvPr/>
        </p:nvSpPr>
        <p:spPr>
          <a:xfrm>
            <a:off x="400051" y="2504422"/>
            <a:ext cx="8448674" cy="265812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43C59F-ACBB-43BC-B206-792175C1E08A}"/>
              </a:ext>
            </a:extLst>
          </p:cNvPr>
          <p:cNvGrpSpPr/>
          <p:nvPr/>
        </p:nvGrpSpPr>
        <p:grpSpPr>
          <a:xfrm>
            <a:off x="722292" y="3397295"/>
            <a:ext cx="7824823" cy="892910"/>
            <a:chOff x="3605531" y="1152820"/>
            <a:chExt cx="5332910" cy="62116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1E759C2-C9D6-4702-BF70-3EE8D30420EB}"/>
                </a:ext>
              </a:extLst>
            </p:cNvPr>
            <p:cNvSpPr/>
            <p:nvPr/>
          </p:nvSpPr>
          <p:spPr>
            <a:xfrm>
              <a:off x="3605531" y="1152820"/>
              <a:ext cx="808016" cy="621162"/>
            </a:xfrm>
            <a:custGeom>
              <a:avLst/>
              <a:gdLst>
                <a:gd name="connsiteX0" fmla="*/ 0 w 808016"/>
                <a:gd name="connsiteY0" fmla="*/ 62116 h 621162"/>
                <a:gd name="connsiteX1" fmla="*/ 62116 w 808016"/>
                <a:gd name="connsiteY1" fmla="*/ 0 h 621162"/>
                <a:gd name="connsiteX2" fmla="*/ 745900 w 808016"/>
                <a:gd name="connsiteY2" fmla="*/ 0 h 621162"/>
                <a:gd name="connsiteX3" fmla="*/ 808016 w 808016"/>
                <a:gd name="connsiteY3" fmla="*/ 62116 h 621162"/>
                <a:gd name="connsiteX4" fmla="*/ 808016 w 808016"/>
                <a:gd name="connsiteY4" fmla="*/ 559046 h 621162"/>
                <a:gd name="connsiteX5" fmla="*/ 745900 w 808016"/>
                <a:gd name="connsiteY5" fmla="*/ 621162 h 621162"/>
                <a:gd name="connsiteX6" fmla="*/ 62116 w 808016"/>
                <a:gd name="connsiteY6" fmla="*/ 621162 h 621162"/>
                <a:gd name="connsiteX7" fmla="*/ 0 w 808016"/>
                <a:gd name="connsiteY7" fmla="*/ 559046 h 621162"/>
                <a:gd name="connsiteX8" fmla="*/ 0 w 808016"/>
                <a:gd name="connsiteY8" fmla="*/ 62116 h 62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8016" h="621162">
                  <a:moveTo>
                    <a:pt x="0" y="62116"/>
                  </a:moveTo>
                  <a:cubicBezTo>
                    <a:pt x="0" y="27810"/>
                    <a:pt x="27810" y="0"/>
                    <a:pt x="62116" y="0"/>
                  </a:cubicBezTo>
                  <a:lnTo>
                    <a:pt x="745900" y="0"/>
                  </a:lnTo>
                  <a:cubicBezTo>
                    <a:pt x="780206" y="0"/>
                    <a:pt x="808016" y="27810"/>
                    <a:pt x="808016" y="62116"/>
                  </a:cubicBezTo>
                  <a:lnTo>
                    <a:pt x="808016" y="559046"/>
                  </a:lnTo>
                  <a:cubicBezTo>
                    <a:pt x="808016" y="593352"/>
                    <a:pt x="780206" y="621162"/>
                    <a:pt x="745900" y="621162"/>
                  </a:cubicBezTo>
                  <a:lnTo>
                    <a:pt x="62116" y="621162"/>
                  </a:lnTo>
                  <a:cubicBezTo>
                    <a:pt x="27810" y="621162"/>
                    <a:pt x="0" y="593352"/>
                    <a:pt x="0" y="559046"/>
                  </a:cubicBezTo>
                  <a:lnTo>
                    <a:pt x="0" y="62116"/>
                  </a:lnTo>
                  <a:close/>
                </a:path>
              </a:pathLst>
            </a:custGeom>
            <a:solidFill>
              <a:srgbClr val="70AD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83" tIns="52483" rIns="52483" bIns="52483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</a:rPr>
                <a:t>Demand Creation for Testing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A16D466-52E1-44F3-B0D1-EF3C951750AA}"/>
                </a:ext>
              </a:extLst>
            </p:cNvPr>
            <p:cNvSpPr/>
            <p:nvPr/>
          </p:nvSpPr>
          <p:spPr>
            <a:xfrm>
              <a:off x="4494350" y="1363207"/>
              <a:ext cx="171299" cy="200388"/>
            </a:xfrm>
            <a:custGeom>
              <a:avLst/>
              <a:gdLst>
                <a:gd name="connsiteX0" fmla="*/ 0 w 171299"/>
                <a:gd name="connsiteY0" fmla="*/ 40078 h 200388"/>
                <a:gd name="connsiteX1" fmla="*/ 85650 w 171299"/>
                <a:gd name="connsiteY1" fmla="*/ 40078 h 200388"/>
                <a:gd name="connsiteX2" fmla="*/ 85650 w 171299"/>
                <a:gd name="connsiteY2" fmla="*/ 0 h 200388"/>
                <a:gd name="connsiteX3" fmla="*/ 171299 w 171299"/>
                <a:gd name="connsiteY3" fmla="*/ 100194 h 200388"/>
                <a:gd name="connsiteX4" fmla="*/ 85650 w 171299"/>
                <a:gd name="connsiteY4" fmla="*/ 200388 h 200388"/>
                <a:gd name="connsiteX5" fmla="*/ 85650 w 171299"/>
                <a:gd name="connsiteY5" fmla="*/ 160310 h 200388"/>
                <a:gd name="connsiteX6" fmla="*/ 0 w 171299"/>
                <a:gd name="connsiteY6" fmla="*/ 160310 h 200388"/>
                <a:gd name="connsiteX7" fmla="*/ 0 w 171299"/>
                <a:gd name="connsiteY7" fmla="*/ 40078 h 20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99" h="200388">
                  <a:moveTo>
                    <a:pt x="0" y="40078"/>
                  </a:moveTo>
                  <a:lnTo>
                    <a:pt x="85650" y="40078"/>
                  </a:lnTo>
                  <a:lnTo>
                    <a:pt x="85650" y="0"/>
                  </a:lnTo>
                  <a:lnTo>
                    <a:pt x="171299" y="100194"/>
                  </a:lnTo>
                  <a:lnTo>
                    <a:pt x="85650" y="200388"/>
                  </a:lnTo>
                  <a:lnTo>
                    <a:pt x="85650" y="160310"/>
                  </a:lnTo>
                  <a:lnTo>
                    <a:pt x="0" y="160310"/>
                  </a:lnTo>
                  <a:lnTo>
                    <a:pt x="0" y="400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0078" rIns="51390" bIns="40078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b="1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66FF726-5988-4956-911C-8DB50CD3A28A}"/>
                </a:ext>
              </a:extLst>
            </p:cNvPr>
            <p:cNvSpPr/>
            <p:nvPr/>
          </p:nvSpPr>
          <p:spPr>
            <a:xfrm>
              <a:off x="4736755" y="1152820"/>
              <a:ext cx="808016" cy="621162"/>
            </a:xfrm>
            <a:custGeom>
              <a:avLst/>
              <a:gdLst>
                <a:gd name="connsiteX0" fmla="*/ 0 w 808016"/>
                <a:gd name="connsiteY0" fmla="*/ 62116 h 621162"/>
                <a:gd name="connsiteX1" fmla="*/ 62116 w 808016"/>
                <a:gd name="connsiteY1" fmla="*/ 0 h 621162"/>
                <a:gd name="connsiteX2" fmla="*/ 745900 w 808016"/>
                <a:gd name="connsiteY2" fmla="*/ 0 h 621162"/>
                <a:gd name="connsiteX3" fmla="*/ 808016 w 808016"/>
                <a:gd name="connsiteY3" fmla="*/ 62116 h 621162"/>
                <a:gd name="connsiteX4" fmla="*/ 808016 w 808016"/>
                <a:gd name="connsiteY4" fmla="*/ 559046 h 621162"/>
                <a:gd name="connsiteX5" fmla="*/ 745900 w 808016"/>
                <a:gd name="connsiteY5" fmla="*/ 621162 h 621162"/>
                <a:gd name="connsiteX6" fmla="*/ 62116 w 808016"/>
                <a:gd name="connsiteY6" fmla="*/ 621162 h 621162"/>
                <a:gd name="connsiteX7" fmla="*/ 0 w 808016"/>
                <a:gd name="connsiteY7" fmla="*/ 559046 h 621162"/>
                <a:gd name="connsiteX8" fmla="*/ 0 w 808016"/>
                <a:gd name="connsiteY8" fmla="*/ 62116 h 62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8016" h="621162">
                  <a:moveTo>
                    <a:pt x="0" y="62116"/>
                  </a:moveTo>
                  <a:cubicBezTo>
                    <a:pt x="0" y="27810"/>
                    <a:pt x="27810" y="0"/>
                    <a:pt x="62116" y="0"/>
                  </a:cubicBezTo>
                  <a:lnTo>
                    <a:pt x="745900" y="0"/>
                  </a:lnTo>
                  <a:cubicBezTo>
                    <a:pt x="780206" y="0"/>
                    <a:pt x="808016" y="27810"/>
                    <a:pt x="808016" y="62116"/>
                  </a:cubicBezTo>
                  <a:lnTo>
                    <a:pt x="808016" y="559046"/>
                  </a:lnTo>
                  <a:cubicBezTo>
                    <a:pt x="808016" y="593352"/>
                    <a:pt x="780206" y="621162"/>
                    <a:pt x="745900" y="621162"/>
                  </a:cubicBezTo>
                  <a:lnTo>
                    <a:pt x="62116" y="621162"/>
                  </a:lnTo>
                  <a:cubicBezTo>
                    <a:pt x="27810" y="621162"/>
                    <a:pt x="0" y="593352"/>
                    <a:pt x="0" y="559046"/>
                  </a:cubicBezTo>
                  <a:lnTo>
                    <a:pt x="0" y="6211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83" tIns="52483" rIns="52483" bIns="52483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</a:rPr>
                <a:t>Specimen Collection and Processing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DE2AA43-C298-4ECA-BE2B-8E03586670EA}"/>
                </a:ext>
              </a:extLst>
            </p:cNvPr>
            <p:cNvSpPr/>
            <p:nvPr/>
          </p:nvSpPr>
          <p:spPr>
            <a:xfrm>
              <a:off x="5625573" y="1363207"/>
              <a:ext cx="171299" cy="200388"/>
            </a:xfrm>
            <a:custGeom>
              <a:avLst/>
              <a:gdLst>
                <a:gd name="connsiteX0" fmla="*/ 0 w 171299"/>
                <a:gd name="connsiteY0" fmla="*/ 40078 h 200388"/>
                <a:gd name="connsiteX1" fmla="*/ 85650 w 171299"/>
                <a:gd name="connsiteY1" fmla="*/ 40078 h 200388"/>
                <a:gd name="connsiteX2" fmla="*/ 85650 w 171299"/>
                <a:gd name="connsiteY2" fmla="*/ 0 h 200388"/>
                <a:gd name="connsiteX3" fmla="*/ 171299 w 171299"/>
                <a:gd name="connsiteY3" fmla="*/ 100194 h 200388"/>
                <a:gd name="connsiteX4" fmla="*/ 85650 w 171299"/>
                <a:gd name="connsiteY4" fmla="*/ 200388 h 200388"/>
                <a:gd name="connsiteX5" fmla="*/ 85650 w 171299"/>
                <a:gd name="connsiteY5" fmla="*/ 160310 h 200388"/>
                <a:gd name="connsiteX6" fmla="*/ 0 w 171299"/>
                <a:gd name="connsiteY6" fmla="*/ 160310 h 200388"/>
                <a:gd name="connsiteX7" fmla="*/ 0 w 171299"/>
                <a:gd name="connsiteY7" fmla="*/ 40078 h 20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99" h="200388">
                  <a:moveTo>
                    <a:pt x="0" y="40078"/>
                  </a:moveTo>
                  <a:lnTo>
                    <a:pt x="85650" y="40078"/>
                  </a:lnTo>
                  <a:lnTo>
                    <a:pt x="85650" y="0"/>
                  </a:lnTo>
                  <a:lnTo>
                    <a:pt x="171299" y="100194"/>
                  </a:lnTo>
                  <a:lnTo>
                    <a:pt x="85650" y="200388"/>
                  </a:lnTo>
                  <a:lnTo>
                    <a:pt x="85650" y="160310"/>
                  </a:lnTo>
                  <a:lnTo>
                    <a:pt x="0" y="160310"/>
                  </a:lnTo>
                  <a:lnTo>
                    <a:pt x="0" y="400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0078" rIns="51390" bIns="40078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b="1" kern="12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2285CE-8193-4C42-A6D3-87D5A61C0B1E}"/>
                </a:ext>
              </a:extLst>
            </p:cNvPr>
            <p:cNvSpPr/>
            <p:nvPr/>
          </p:nvSpPr>
          <p:spPr>
            <a:xfrm>
              <a:off x="5867978" y="1152820"/>
              <a:ext cx="808016" cy="621162"/>
            </a:xfrm>
            <a:custGeom>
              <a:avLst/>
              <a:gdLst>
                <a:gd name="connsiteX0" fmla="*/ 0 w 808016"/>
                <a:gd name="connsiteY0" fmla="*/ 62116 h 621162"/>
                <a:gd name="connsiteX1" fmla="*/ 62116 w 808016"/>
                <a:gd name="connsiteY1" fmla="*/ 0 h 621162"/>
                <a:gd name="connsiteX2" fmla="*/ 745900 w 808016"/>
                <a:gd name="connsiteY2" fmla="*/ 0 h 621162"/>
                <a:gd name="connsiteX3" fmla="*/ 808016 w 808016"/>
                <a:gd name="connsiteY3" fmla="*/ 62116 h 621162"/>
                <a:gd name="connsiteX4" fmla="*/ 808016 w 808016"/>
                <a:gd name="connsiteY4" fmla="*/ 559046 h 621162"/>
                <a:gd name="connsiteX5" fmla="*/ 745900 w 808016"/>
                <a:gd name="connsiteY5" fmla="*/ 621162 h 621162"/>
                <a:gd name="connsiteX6" fmla="*/ 62116 w 808016"/>
                <a:gd name="connsiteY6" fmla="*/ 621162 h 621162"/>
                <a:gd name="connsiteX7" fmla="*/ 0 w 808016"/>
                <a:gd name="connsiteY7" fmla="*/ 559046 h 621162"/>
                <a:gd name="connsiteX8" fmla="*/ 0 w 808016"/>
                <a:gd name="connsiteY8" fmla="*/ 62116 h 62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8016" h="621162">
                  <a:moveTo>
                    <a:pt x="0" y="62116"/>
                  </a:moveTo>
                  <a:cubicBezTo>
                    <a:pt x="0" y="27810"/>
                    <a:pt x="27810" y="0"/>
                    <a:pt x="62116" y="0"/>
                  </a:cubicBezTo>
                  <a:lnTo>
                    <a:pt x="745900" y="0"/>
                  </a:lnTo>
                  <a:cubicBezTo>
                    <a:pt x="780206" y="0"/>
                    <a:pt x="808016" y="27810"/>
                    <a:pt x="808016" y="62116"/>
                  </a:cubicBezTo>
                  <a:lnTo>
                    <a:pt x="808016" y="559046"/>
                  </a:lnTo>
                  <a:cubicBezTo>
                    <a:pt x="808016" y="593352"/>
                    <a:pt x="780206" y="621162"/>
                    <a:pt x="745900" y="621162"/>
                  </a:cubicBezTo>
                  <a:lnTo>
                    <a:pt x="62116" y="621162"/>
                  </a:lnTo>
                  <a:cubicBezTo>
                    <a:pt x="27810" y="621162"/>
                    <a:pt x="0" y="593352"/>
                    <a:pt x="0" y="559046"/>
                  </a:cubicBezTo>
                  <a:lnTo>
                    <a:pt x="0" y="6211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83" tIns="52483" rIns="52483" bIns="52483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</a:rPr>
                <a:t>Sample Transport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D05D1A0-4194-482F-9B04-0AC2C5F86802}"/>
                </a:ext>
              </a:extLst>
            </p:cNvPr>
            <p:cNvSpPr/>
            <p:nvPr/>
          </p:nvSpPr>
          <p:spPr>
            <a:xfrm>
              <a:off x="6756797" y="1363207"/>
              <a:ext cx="171299" cy="200388"/>
            </a:xfrm>
            <a:custGeom>
              <a:avLst/>
              <a:gdLst>
                <a:gd name="connsiteX0" fmla="*/ 0 w 171299"/>
                <a:gd name="connsiteY0" fmla="*/ 40078 h 200388"/>
                <a:gd name="connsiteX1" fmla="*/ 85650 w 171299"/>
                <a:gd name="connsiteY1" fmla="*/ 40078 h 200388"/>
                <a:gd name="connsiteX2" fmla="*/ 85650 w 171299"/>
                <a:gd name="connsiteY2" fmla="*/ 0 h 200388"/>
                <a:gd name="connsiteX3" fmla="*/ 171299 w 171299"/>
                <a:gd name="connsiteY3" fmla="*/ 100194 h 200388"/>
                <a:gd name="connsiteX4" fmla="*/ 85650 w 171299"/>
                <a:gd name="connsiteY4" fmla="*/ 200388 h 200388"/>
                <a:gd name="connsiteX5" fmla="*/ 85650 w 171299"/>
                <a:gd name="connsiteY5" fmla="*/ 160310 h 200388"/>
                <a:gd name="connsiteX6" fmla="*/ 0 w 171299"/>
                <a:gd name="connsiteY6" fmla="*/ 160310 h 200388"/>
                <a:gd name="connsiteX7" fmla="*/ 0 w 171299"/>
                <a:gd name="connsiteY7" fmla="*/ 40078 h 20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99" h="200388">
                  <a:moveTo>
                    <a:pt x="0" y="40078"/>
                  </a:moveTo>
                  <a:lnTo>
                    <a:pt x="85650" y="40078"/>
                  </a:lnTo>
                  <a:lnTo>
                    <a:pt x="85650" y="0"/>
                  </a:lnTo>
                  <a:lnTo>
                    <a:pt x="171299" y="100194"/>
                  </a:lnTo>
                  <a:lnTo>
                    <a:pt x="85650" y="200388"/>
                  </a:lnTo>
                  <a:lnTo>
                    <a:pt x="85650" y="160310"/>
                  </a:lnTo>
                  <a:lnTo>
                    <a:pt x="0" y="160310"/>
                  </a:lnTo>
                  <a:lnTo>
                    <a:pt x="0" y="400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0078" rIns="51390" bIns="40078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b="1" kern="12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D5AC78E-8D56-4D67-90D4-FD741E21BD7B}"/>
                </a:ext>
              </a:extLst>
            </p:cNvPr>
            <p:cNvSpPr/>
            <p:nvPr/>
          </p:nvSpPr>
          <p:spPr>
            <a:xfrm>
              <a:off x="6999202" y="1152820"/>
              <a:ext cx="808016" cy="621162"/>
            </a:xfrm>
            <a:custGeom>
              <a:avLst/>
              <a:gdLst>
                <a:gd name="connsiteX0" fmla="*/ 0 w 808016"/>
                <a:gd name="connsiteY0" fmla="*/ 62116 h 621162"/>
                <a:gd name="connsiteX1" fmla="*/ 62116 w 808016"/>
                <a:gd name="connsiteY1" fmla="*/ 0 h 621162"/>
                <a:gd name="connsiteX2" fmla="*/ 745900 w 808016"/>
                <a:gd name="connsiteY2" fmla="*/ 0 h 621162"/>
                <a:gd name="connsiteX3" fmla="*/ 808016 w 808016"/>
                <a:gd name="connsiteY3" fmla="*/ 62116 h 621162"/>
                <a:gd name="connsiteX4" fmla="*/ 808016 w 808016"/>
                <a:gd name="connsiteY4" fmla="*/ 559046 h 621162"/>
                <a:gd name="connsiteX5" fmla="*/ 745900 w 808016"/>
                <a:gd name="connsiteY5" fmla="*/ 621162 h 621162"/>
                <a:gd name="connsiteX6" fmla="*/ 62116 w 808016"/>
                <a:gd name="connsiteY6" fmla="*/ 621162 h 621162"/>
                <a:gd name="connsiteX7" fmla="*/ 0 w 808016"/>
                <a:gd name="connsiteY7" fmla="*/ 559046 h 621162"/>
                <a:gd name="connsiteX8" fmla="*/ 0 w 808016"/>
                <a:gd name="connsiteY8" fmla="*/ 62116 h 62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8016" h="621162">
                  <a:moveTo>
                    <a:pt x="0" y="62116"/>
                  </a:moveTo>
                  <a:cubicBezTo>
                    <a:pt x="0" y="27810"/>
                    <a:pt x="27810" y="0"/>
                    <a:pt x="62116" y="0"/>
                  </a:cubicBezTo>
                  <a:lnTo>
                    <a:pt x="745900" y="0"/>
                  </a:lnTo>
                  <a:cubicBezTo>
                    <a:pt x="780206" y="0"/>
                    <a:pt x="808016" y="27810"/>
                    <a:pt x="808016" y="62116"/>
                  </a:cubicBezTo>
                  <a:lnTo>
                    <a:pt x="808016" y="559046"/>
                  </a:lnTo>
                  <a:cubicBezTo>
                    <a:pt x="808016" y="593352"/>
                    <a:pt x="780206" y="621162"/>
                    <a:pt x="745900" y="621162"/>
                  </a:cubicBezTo>
                  <a:lnTo>
                    <a:pt x="62116" y="621162"/>
                  </a:lnTo>
                  <a:cubicBezTo>
                    <a:pt x="27810" y="621162"/>
                    <a:pt x="0" y="593352"/>
                    <a:pt x="0" y="559046"/>
                  </a:cubicBezTo>
                  <a:lnTo>
                    <a:pt x="0" y="6211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83" tIns="52483" rIns="52483" bIns="52483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</a:rPr>
                <a:t>Laboratory Testing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E6F83D4-CBEA-4158-9BBA-B748B515074D}"/>
                </a:ext>
              </a:extLst>
            </p:cNvPr>
            <p:cNvSpPr/>
            <p:nvPr/>
          </p:nvSpPr>
          <p:spPr>
            <a:xfrm>
              <a:off x="7888020" y="1363207"/>
              <a:ext cx="171299" cy="200388"/>
            </a:xfrm>
            <a:custGeom>
              <a:avLst/>
              <a:gdLst>
                <a:gd name="connsiteX0" fmla="*/ 0 w 171299"/>
                <a:gd name="connsiteY0" fmla="*/ 40078 h 200388"/>
                <a:gd name="connsiteX1" fmla="*/ 85650 w 171299"/>
                <a:gd name="connsiteY1" fmla="*/ 40078 h 200388"/>
                <a:gd name="connsiteX2" fmla="*/ 85650 w 171299"/>
                <a:gd name="connsiteY2" fmla="*/ 0 h 200388"/>
                <a:gd name="connsiteX3" fmla="*/ 171299 w 171299"/>
                <a:gd name="connsiteY3" fmla="*/ 100194 h 200388"/>
                <a:gd name="connsiteX4" fmla="*/ 85650 w 171299"/>
                <a:gd name="connsiteY4" fmla="*/ 200388 h 200388"/>
                <a:gd name="connsiteX5" fmla="*/ 85650 w 171299"/>
                <a:gd name="connsiteY5" fmla="*/ 160310 h 200388"/>
                <a:gd name="connsiteX6" fmla="*/ 0 w 171299"/>
                <a:gd name="connsiteY6" fmla="*/ 160310 h 200388"/>
                <a:gd name="connsiteX7" fmla="*/ 0 w 171299"/>
                <a:gd name="connsiteY7" fmla="*/ 40078 h 20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99" h="200388">
                  <a:moveTo>
                    <a:pt x="0" y="40078"/>
                  </a:moveTo>
                  <a:lnTo>
                    <a:pt x="85650" y="40078"/>
                  </a:lnTo>
                  <a:lnTo>
                    <a:pt x="85650" y="0"/>
                  </a:lnTo>
                  <a:lnTo>
                    <a:pt x="171299" y="100194"/>
                  </a:lnTo>
                  <a:lnTo>
                    <a:pt x="85650" y="200388"/>
                  </a:lnTo>
                  <a:lnTo>
                    <a:pt x="85650" y="160310"/>
                  </a:lnTo>
                  <a:lnTo>
                    <a:pt x="0" y="160310"/>
                  </a:lnTo>
                  <a:lnTo>
                    <a:pt x="0" y="400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0078" rIns="51390" bIns="40078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b="1" kern="12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BD2E3-B345-4453-A7F8-2D897DEFCEF9}"/>
                </a:ext>
              </a:extLst>
            </p:cNvPr>
            <p:cNvSpPr/>
            <p:nvPr/>
          </p:nvSpPr>
          <p:spPr>
            <a:xfrm>
              <a:off x="8130425" y="1152820"/>
              <a:ext cx="808016" cy="621162"/>
            </a:xfrm>
            <a:custGeom>
              <a:avLst/>
              <a:gdLst>
                <a:gd name="connsiteX0" fmla="*/ 0 w 808016"/>
                <a:gd name="connsiteY0" fmla="*/ 62116 h 621162"/>
                <a:gd name="connsiteX1" fmla="*/ 62116 w 808016"/>
                <a:gd name="connsiteY1" fmla="*/ 0 h 621162"/>
                <a:gd name="connsiteX2" fmla="*/ 745900 w 808016"/>
                <a:gd name="connsiteY2" fmla="*/ 0 h 621162"/>
                <a:gd name="connsiteX3" fmla="*/ 808016 w 808016"/>
                <a:gd name="connsiteY3" fmla="*/ 62116 h 621162"/>
                <a:gd name="connsiteX4" fmla="*/ 808016 w 808016"/>
                <a:gd name="connsiteY4" fmla="*/ 559046 h 621162"/>
                <a:gd name="connsiteX5" fmla="*/ 745900 w 808016"/>
                <a:gd name="connsiteY5" fmla="*/ 621162 h 621162"/>
                <a:gd name="connsiteX6" fmla="*/ 62116 w 808016"/>
                <a:gd name="connsiteY6" fmla="*/ 621162 h 621162"/>
                <a:gd name="connsiteX7" fmla="*/ 0 w 808016"/>
                <a:gd name="connsiteY7" fmla="*/ 559046 h 621162"/>
                <a:gd name="connsiteX8" fmla="*/ 0 w 808016"/>
                <a:gd name="connsiteY8" fmla="*/ 62116 h 62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8016" h="621162">
                  <a:moveTo>
                    <a:pt x="0" y="62116"/>
                  </a:moveTo>
                  <a:cubicBezTo>
                    <a:pt x="0" y="27810"/>
                    <a:pt x="27810" y="0"/>
                    <a:pt x="62116" y="0"/>
                  </a:cubicBezTo>
                  <a:lnTo>
                    <a:pt x="745900" y="0"/>
                  </a:lnTo>
                  <a:cubicBezTo>
                    <a:pt x="780206" y="0"/>
                    <a:pt x="808016" y="27810"/>
                    <a:pt x="808016" y="62116"/>
                  </a:cubicBezTo>
                  <a:lnTo>
                    <a:pt x="808016" y="559046"/>
                  </a:lnTo>
                  <a:cubicBezTo>
                    <a:pt x="808016" y="593352"/>
                    <a:pt x="780206" y="621162"/>
                    <a:pt x="745900" y="621162"/>
                  </a:cubicBezTo>
                  <a:lnTo>
                    <a:pt x="62116" y="621162"/>
                  </a:lnTo>
                  <a:cubicBezTo>
                    <a:pt x="27810" y="621162"/>
                    <a:pt x="0" y="593352"/>
                    <a:pt x="0" y="559046"/>
                  </a:cubicBezTo>
                  <a:lnTo>
                    <a:pt x="0" y="62116"/>
                  </a:lnTo>
                  <a:close/>
                </a:path>
              </a:pathLst>
            </a:custGeom>
            <a:solidFill>
              <a:srgbClr val="70AD4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83" tIns="52483" rIns="52483" bIns="52483" numCol="1" spcCol="1270" anchor="ctr" anchorCtr="0">
              <a:noAutofit/>
            </a:bodyPr>
            <a:lstStyle/>
            <a:p>
              <a:pPr marL="0" lvl="0" indent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tx1"/>
                  </a:solidFill>
                </a:rPr>
                <a:t>Result Reporting and Patient Management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3119543-7EAE-491D-B4CD-A05F612138CD}"/>
              </a:ext>
            </a:extLst>
          </p:cNvPr>
          <p:cNvSpPr txBox="1"/>
          <p:nvPr/>
        </p:nvSpPr>
        <p:spPr>
          <a:xfrm>
            <a:off x="572055" y="4402990"/>
            <a:ext cx="1603003" cy="30777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Lab-Clinic Interface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B96323-68D5-4103-8460-D5B471837309}"/>
              </a:ext>
            </a:extLst>
          </p:cNvPr>
          <p:cNvSpPr txBox="1"/>
          <p:nvPr/>
        </p:nvSpPr>
        <p:spPr>
          <a:xfrm>
            <a:off x="7216884" y="4405644"/>
            <a:ext cx="1603003" cy="30777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Lab-Clinic Interface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6BAEFC-9BB2-423B-912C-6A5DF02720B9}"/>
              </a:ext>
            </a:extLst>
          </p:cNvPr>
          <p:cNvSpPr txBox="1"/>
          <p:nvPr/>
        </p:nvSpPr>
        <p:spPr>
          <a:xfrm>
            <a:off x="3177238" y="2630597"/>
            <a:ext cx="290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didas Unity"/>
                <a:cs typeface="Calibri" panose="020F0502020204030204" pitchFamily="34" charset="0"/>
              </a:rPr>
              <a:t>Viral Load Cascade</a:t>
            </a:r>
            <a:endParaRPr lang="en-US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33BC3-7E42-4562-96F6-B4FC33AE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38125"/>
            <a:ext cx="8315325" cy="208743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  <a:cs typeface="Calibri" panose="020F0502020204030204" pitchFamily="34" charset="0"/>
              </a:rPr>
              <a:t>LARC focuses on Demand Creation, Result Reporting, and Client Management in the viral load cascade.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046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30E05A08-4E9E-4D2B-AACC-57932142832C}"/>
              </a:ext>
            </a:extLst>
          </p:cNvPr>
          <p:cNvSpPr/>
          <p:nvPr/>
        </p:nvSpPr>
        <p:spPr>
          <a:xfrm>
            <a:off x="-1730376" y="-547951"/>
            <a:ext cx="5665312" cy="8331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4B33D9-916A-4183-A3DA-94B69B206BAF}"/>
              </a:ext>
            </a:extLst>
          </p:cNvPr>
          <p:cNvSpPr/>
          <p:nvPr/>
        </p:nvSpPr>
        <p:spPr>
          <a:xfrm>
            <a:off x="-1879927" y="-547951"/>
            <a:ext cx="5665312" cy="83317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BC2E028-D84E-42B6-A6B2-C7657F89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54" y="2103437"/>
            <a:ext cx="302638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Presentation Outline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479283-6E5E-4D13-AC18-5E3468315436}"/>
              </a:ext>
            </a:extLst>
          </p:cNvPr>
          <p:cNvGrpSpPr/>
          <p:nvPr/>
        </p:nvGrpSpPr>
        <p:grpSpPr>
          <a:xfrm>
            <a:off x="3905680" y="2440532"/>
            <a:ext cx="3521112" cy="722221"/>
            <a:chOff x="4120740" y="2191155"/>
            <a:chExt cx="3521112" cy="72222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44A539-7128-43DE-9058-F6CAAE9BD76F}"/>
                </a:ext>
              </a:extLst>
            </p:cNvPr>
            <p:cNvSpPr/>
            <p:nvPr/>
          </p:nvSpPr>
          <p:spPr>
            <a:xfrm>
              <a:off x="4120740" y="2200487"/>
              <a:ext cx="712889" cy="7128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7" name="Rectangle 36" descr="Doctor">
              <a:extLst>
                <a:ext uri="{FF2B5EF4-FFF2-40B4-BE49-F238E27FC236}">
                  <a16:creationId xmlns:a16="http://schemas.microsoft.com/office/drawing/2014/main" id="{669E52DD-E521-42FF-BF7D-52A85BD548DB}"/>
                </a:ext>
              </a:extLst>
            </p:cNvPr>
            <p:cNvSpPr/>
            <p:nvPr/>
          </p:nvSpPr>
          <p:spPr>
            <a:xfrm>
              <a:off x="4157135" y="2236891"/>
              <a:ext cx="640081" cy="640081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2A4A7FB-1209-4A53-9185-ABAA5539AC61}"/>
                </a:ext>
              </a:extLst>
            </p:cNvPr>
            <p:cNvSpPr/>
            <p:nvPr/>
          </p:nvSpPr>
          <p:spPr>
            <a:xfrm>
              <a:off x="4907114" y="2191155"/>
              <a:ext cx="2734738" cy="712889"/>
            </a:xfrm>
            <a:custGeom>
              <a:avLst/>
              <a:gdLst>
                <a:gd name="connsiteX0" fmla="*/ 0 w 2734738"/>
                <a:gd name="connsiteY0" fmla="*/ 0 h 712889"/>
                <a:gd name="connsiteX1" fmla="*/ 2734738 w 2734738"/>
                <a:gd name="connsiteY1" fmla="*/ 0 h 712889"/>
                <a:gd name="connsiteX2" fmla="*/ 2734738 w 2734738"/>
                <a:gd name="connsiteY2" fmla="*/ 712889 h 712889"/>
                <a:gd name="connsiteX3" fmla="*/ 0 w 2734738"/>
                <a:gd name="connsiteY3" fmla="*/ 712889 h 712889"/>
                <a:gd name="connsiteX4" fmla="*/ 0 w 2734738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4738" h="712889">
                  <a:moveTo>
                    <a:pt x="0" y="0"/>
                  </a:moveTo>
                  <a:lnTo>
                    <a:pt x="2734738" y="0"/>
                  </a:lnTo>
                  <a:lnTo>
                    <a:pt x="2734738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latin typeface="+mn-lt"/>
                </a:rPr>
                <a:t>Where did LARC come from?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0B9B3A-AA4A-4945-AB42-5290D69A4F7B}"/>
              </a:ext>
            </a:extLst>
          </p:cNvPr>
          <p:cNvGrpSpPr/>
          <p:nvPr/>
        </p:nvGrpSpPr>
        <p:grpSpPr>
          <a:xfrm>
            <a:off x="3921052" y="3932286"/>
            <a:ext cx="4544505" cy="712889"/>
            <a:chOff x="4131931" y="3913899"/>
            <a:chExt cx="4544505" cy="71288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A85CFE8-F6FB-4B14-8D3F-2DE6778F1B7A}"/>
                </a:ext>
              </a:extLst>
            </p:cNvPr>
            <p:cNvSpPr/>
            <p:nvPr/>
          </p:nvSpPr>
          <p:spPr>
            <a:xfrm>
              <a:off x="4131931" y="3913899"/>
              <a:ext cx="712889" cy="7128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1" name="Rectangle 40" descr="Statistics">
              <a:extLst>
                <a:ext uri="{FF2B5EF4-FFF2-40B4-BE49-F238E27FC236}">
                  <a16:creationId xmlns:a16="http://schemas.microsoft.com/office/drawing/2014/main" id="{27B8180E-E94C-4C19-AC6C-B5BCB75BD94E}"/>
                </a:ext>
              </a:extLst>
            </p:cNvPr>
            <p:cNvSpPr/>
            <p:nvPr/>
          </p:nvSpPr>
          <p:spPr>
            <a:xfrm>
              <a:off x="4162515" y="3944496"/>
              <a:ext cx="651696" cy="651696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0B67C84-8487-4C2A-A968-7F4C8FA423E0}"/>
                </a:ext>
              </a:extLst>
            </p:cNvPr>
            <p:cNvSpPr/>
            <p:nvPr/>
          </p:nvSpPr>
          <p:spPr>
            <a:xfrm>
              <a:off x="5055733" y="3913899"/>
              <a:ext cx="3620703" cy="712889"/>
            </a:xfrm>
            <a:custGeom>
              <a:avLst/>
              <a:gdLst>
                <a:gd name="connsiteX0" fmla="*/ 0 w 3620703"/>
                <a:gd name="connsiteY0" fmla="*/ 0 h 712889"/>
                <a:gd name="connsiteX1" fmla="*/ 3620703 w 3620703"/>
                <a:gd name="connsiteY1" fmla="*/ 0 h 712889"/>
                <a:gd name="connsiteX2" fmla="*/ 3620703 w 3620703"/>
                <a:gd name="connsiteY2" fmla="*/ 712889 h 712889"/>
                <a:gd name="connsiteX3" fmla="*/ 0 w 3620703"/>
                <a:gd name="connsiteY3" fmla="*/ 712889 h 712889"/>
                <a:gd name="connsiteX4" fmla="*/ 0 w 3620703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03" h="712889">
                  <a:moveTo>
                    <a:pt x="0" y="0"/>
                  </a:moveTo>
                  <a:lnTo>
                    <a:pt x="3620703" y="0"/>
                  </a:lnTo>
                  <a:lnTo>
                    <a:pt x="3620703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What results have been achieved?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439470-954E-44EC-A5CA-E924412D4E0C}"/>
              </a:ext>
            </a:extLst>
          </p:cNvPr>
          <p:cNvGrpSpPr/>
          <p:nvPr/>
        </p:nvGrpSpPr>
        <p:grpSpPr>
          <a:xfrm>
            <a:off x="3606421" y="5344843"/>
            <a:ext cx="4003701" cy="714279"/>
            <a:chOff x="4120740" y="5625921"/>
            <a:chExt cx="4003701" cy="71427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FDC7F85-F4AF-40FC-802B-8D129077D1A9}"/>
                </a:ext>
              </a:extLst>
            </p:cNvPr>
            <p:cNvSpPr/>
            <p:nvPr/>
          </p:nvSpPr>
          <p:spPr>
            <a:xfrm>
              <a:off x="4120740" y="5627311"/>
              <a:ext cx="712889" cy="71288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5" name="Rectangle 44" descr="Earth globe Africa and Europe">
              <a:extLst>
                <a:ext uri="{FF2B5EF4-FFF2-40B4-BE49-F238E27FC236}">
                  <a16:creationId xmlns:a16="http://schemas.microsoft.com/office/drawing/2014/main" id="{539A23DD-5BEF-44DD-8314-C3F2FC65D3EF}"/>
                </a:ext>
              </a:extLst>
            </p:cNvPr>
            <p:cNvSpPr/>
            <p:nvPr/>
          </p:nvSpPr>
          <p:spPr>
            <a:xfrm>
              <a:off x="4151328" y="5657908"/>
              <a:ext cx="651696" cy="651696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1A606BE-2541-4DA8-BDA1-AACB574510CC}"/>
                </a:ext>
              </a:extLst>
            </p:cNvPr>
            <p:cNvSpPr/>
            <p:nvPr/>
          </p:nvSpPr>
          <p:spPr>
            <a:xfrm>
              <a:off x="5055743" y="5625921"/>
              <a:ext cx="3068698" cy="712889"/>
            </a:xfrm>
            <a:custGeom>
              <a:avLst/>
              <a:gdLst>
                <a:gd name="connsiteX0" fmla="*/ 0 w 3068698"/>
                <a:gd name="connsiteY0" fmla="*/ 0 h 712889"/>
                <a:gd name="connsiteX1" fmla="*/ 3068698 w 3068698"/>
                <a:gd name="connsiteY1" fmla="*/ 0 h 712889"/>
                <a:gd name="connsiteX2" fmla="*/ 3068698 w 3068698"/>
                <a:gd name="connsiteY2" fmla="*/ 712889 h 712889"/>
                <a:gd name="connsiteX3" fmla="*/ 0 w 3068698"/>
                <a:gd name="connsiteY3" fmla="*/ 712889 h 712889"/>
                <a:gd name="connsiteX4" fmla="*/ 0 w 3068698"/>
                <a:gd name="connsiteY4" fmla="*/ 0 h 71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8698" h="712889">
                  <a:moveTo>
                    <a:pt x="0" y="0"/>
                  </a:moveTo>
                  <a:lnTo>
                    <a:pt x="3068698" y="0"/>
                  </a:lnTo>
                  <a:lnTo>
                    <a:pt x="3068698" y="712889"/>
                  </a:lnTo>
                  <a:lnTo>
                    <a:pt x="0" y="71288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What’s next?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5C37CD-43EE-4768-ACA5-76880D6891CD}"/>
              </a:ext>
            </a:extLst>
          </p:cNvPr>
          <p:cNvGrpSpPr/>
          <p:nvPr/>
        </p:nvGrpSpPr>
        <p:grpSpPr>
          <a:xfrm>
            <a:off x="3500714" y="952299"/>
            <a:ext cx="3426741" cy="729036"/>
            <a:chOff x="4120740" y="470928"/>
            <a:chExt cx="3426741" cy="72903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2325BBE-3C1C-4152-8D4B-0698D501DFA4}"/>
                </a:ext>
              </a:extLst>
            </p:cNvPr>
            <p:cNvSpPr/>
            <p:nvPr/>
          </p:nvSpPr>
          <p:spPr>
            <a:xfrm>
              <a:off x="4120740" y="487075"/>
              <a:ext cx="712889" cy="712889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lt2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F4EFC68-8E3A-4F60-A171-8C218E6D53DD}"/>
                </a:ext>
              </a:extLst>
            </p:cNvPr>
            <p:cNvGrpSpPr/>
            <p:nvPr/>
          </p:nvGrpSpPr>
          <p:grpSpPr>
            <a:xfrm>
              <a:off x="4174131" y="470928"/>
              <a:ext cx="3373350" cy="712889"/>
              <a:chOff x="4174131" y="470928"/>
              <a:chExt cx="3373350" cy="712889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3ECAD3A-3243-447B-AF95-446C545654C6}"/>
                  </a:ext>
                </a:extLst>
              </p:cNvPr>
              <p:cNvSpPr/>
              <p:nvPr/>
            </p:nvSpPr>
            <p:spPr>
              <a:xfrm>
                <a:off x="4908155" y="470928"/>
                <a:ext cx="2639326" cy="712889"/>
              </a:xfrm>
              <a:custGeom>
                <a:avLst/>
                <a:gdLst>
                  <a:gd name="connsiteX0" fmla="*/ 0 w 2639326"/>
                  <a:gd name="connsiteY0" fmla="*/ 0 h 712889"/>
                  <a:gd name="connsiteX1" fmla="*/ 2639326 w 2639326"/>
                  <a:gd name="connsiteY1" fmla="*/ 0 h 712889"/>
                  <a:gd name="connsiteX2" fmla="*/ 2639326 w 2639326"/>
                  <a:gd name="connsiteY2" fmla="*/ 712889 h 712889"/>
                  <a:gd name="connsiteX3" fmla="*/ 0 w 2639326"/>
                  <a:gd name="connsiteY3" fmla="*/ 712889 h 712889"/>
                  <a:gd name="connsiteX4" fmla="*/ 0 w 2639326"/>
                  <a:gd name="connsiteY4" fmla="*/ 0 h 71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9326" h="712889">
                    <a:moveTo>
                      <a:pt x="0" y="0"/>
                    </a:moveTo>
                    <a:lnTo>
                      <a:pt x="2639326" y="0"/>
                    </a:lnTo>
                    <a:lnTo>
                      <a:pt x="2639326" y="712889"/>
                    </a:lnTo>
                    <a:lnTo>
                      <a:pt x="0" y="71288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l" defTabSz="1422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is LARC?</a:t>
                </a:r>
              </a:p>
            </p:txBody>
          </p:sp>
          <p:pic>
            <p:nvPicPr>
              <p:cNvPr id="59" name="Graphic 58" descr="Puzzle pieces">
                <a:extLst>
                  <a:ext uri="{FF2B5EF4-FFF2-40B4-BE49-F238E27FC236}">
                    <a16:creationId xmlns:a16="http://schemas.microsoft.com/office/drawing/2014/main" id="{62CD2E78-23B5-4506-AC4E-0689EE86D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174131" y="517800"/>
                <a:ext cx="640080" cy="6400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332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45B15B-AC7C-434D-82E0-F379B7A4A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82" y="623392"/>
            <a:ext cx="2912618" cy="5514248"/>
          </a:xfrm>
          <a:noFill/>
          <a:ln w="19050"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African Regional Collaborative (ARC) for Nurses and Midwives, 2011-2017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E15FD8-85DC-4854-805D-343824537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573" y="2722017"/>
            <a:ext cx="4808194" cy="3415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Implemented in 18 countries in sub-Saharan Africa to: 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strengthen HIV care for pregnant women and children</a:t>
            </a:r>
          </a:p>
          <a:p>
            <a:r>
              <a:rPr lang="en-US" sz="2400" dirty="0">
                <a:solidFill>
                  <a:schemeClr val="bg1"/>
                </a:solidFill>
              </a:rPr>
              <a:t>improve the quality of nursing practice</a:t>
            </a:r>
          </a:p>
          <a:p>
            <a:r>
              <a:rPr lang="en-US" sz="2400" dirty="0">
                <a:solidFill>
                  <a:schemeClr val="bg1"/>
                </a:solidFill>
              </a:rPr>
              <a:t>enhance national nursing policy and regulation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7F2C0D-E99F-4762-BBEB-D6FA8CFE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7419" y="623392"/>
            <a:ext cx="4688077" cy="12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7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2A3EC2-F009-472B-984B-A05FC6B8B3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78" r="26622"/>
          <a:stretch/>
        </p:blipFill>
        <p:spPr>
          <a:xfrm>
            <a:off x="611097" y="643466"/>
            <a:ext cx="3714044" cy="557106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A465C2-B3B6-461C-8C09-6D99288C8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31" r="21869"/>
          <a:stretch/>
        </p:blipFill>
        <p:spPr>
          <a:xfrm>
            <a:off x="4818858" y="643467"/>
            <a:ext cx="3714044" cy="5571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30F44894-1376-4DB7-BF49-B01094B0327F}"/>
              </a:ext>
            </a:extLst>
          </p:cNvPr>
          <p:cNvSpPr/>
          <p:nvPr/>
        </p:nvSpPr>
        <p:spPr>
          <a:xfrm>
            <a:off x="4467801" y="4861249"/>
            <a:ext cx="3461653" cy="1434988"/>
          </a:xfrm>
          <a:prstGeom prst="donut">
            <a:avLst>
              <a:gd name="adj" fmla="val 21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9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CB4612-0F83-4AAC-88C2-AF183F3C6091}"/>
              </a:ext>
            </a:extLst>
          </p:cNvPr>
          <p:cNvSpPr txBox="1"/>
          <p:nvPr/>
        </p:nvSpPr>
        <p:spPr>
          <a:xfrm>
            <a:off x="3473436" y="4576130"/>
            <a:ext cx="5178246" cy="12584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>
                <a:solidFill>
                  <a:schemeClr val="tx1"/>
                </a:solidFill>
                <a:ea typeface="+mj-ea"/>
                <a:cs typeface="+mj-cs"/>
              </a:rPr>
              <a:t>Laboratory African Regional Collaborative (LARC)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kern="1200" dirty="0">
                <a:solidFill>
                  <a:schemeClr val="tx1"/>
                </a:solidFill>
                <a:ea typeface="+mj-ea"/>
                <a:cs typeface="+mj-cs"/>
              </a:rPr>
              <a:t>An extension of ARC</a:t>
            </a:r>
            <a:endParaRPr lang="en-US" sz="3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2E5A8E1-2A22-48D0-9556-E21648FA1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92710"/>
            <a:ext cx="3173843" cy="4795182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2AA2300-0FA6-4328-9BD8-1D67925C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3196" y="-6226"/>
            <a:ext cx="3249363" cy="2879054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E1FE85-D0BF-41D3-8B85-04776368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3166" y="-6227"/>
            <a:ext cx="2949421" cy="2729083"/>
          </a:xfrm>
          <a:custGeom>
            <a:avLst/>
            <a:gdLst>
              <a:gd name="connsiteX0" fmla="*/ 770517 w 3236976"/>
              <a:gd name="connsiteY0" fmla="*/ 0 h 2995156"/>
              <a:gd name="connsiteX1" fmla="*/ 2466460 w 3236976"/>
              <a:gd name="connsiteY1" fmla="*/ 0 h 2995156"/>
              <a:gd name="connsiteX2" fmla="*/ 2523400 w 3236976"/>
              <a:gd name="connsiteY2" fmla="*/ 34592 h 2995156"/>
              <a:gd name="connsiteX3" fmla="*/ 3236976 w 3236976"/>
              <a:gd name="connsiteY3" fmla="*/ 1376668 h 2995156"/>
              <a:gd name="connsiteX4" fmla="*/ 1618488 w 3236976"/>
              <a:gd name="connsiteY4" fmla="*/ 2995156 h 2995156"/>
              <a:gd name="connsiteX5" fmla="*/ 0 w 3236976"/>
              <a:gd name="connsiteY5" fmla="*/ 1376668 h 2995156"/>
              <a:gd name="connsiteX6" fmla="*/ 713576 w 3236976"/>
              <a:gd name="connsiteY6" fmla="*/ 34592 h 29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D8B025-3845-4DEF-98B6-7C0BF531D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25717"/>
            <a:ext cx="3044849" cy="4537195"/>
          </a:xfrm>
          <a:custGeom>
            <a:avLst/>
            <a:gdLst>
              <a:gd name="connsiteX0" fmla="*/ 1002788 w 3933440"/>
              <a:gd name="connsiteY0" fmla="*/ 0 h 5861304"/>
              <a:gd name="connsiteX1" fmla="*/ 3933440 w 3933440"/>
              <a:gd name="connsiteY1" fmla="*/ 2930652 h 5861304"/>
              <a:gd name="connsiteX2" fmla="*/ 1002788 w 3933440"/>
              <a:gd name="connsiteY2" fmla="*/ 5861304 h 5861304"/>
              <a:gd name="connsiteX3" fmla="*/ 131302 w 3933440"/>
              <a:gd name="connsiteY3" fmla="*/ 5729548 h 5861304"/>
              <a:gd name="connsiteX4" fmla="*/ 0 w 3933440"/>
              <a:gd name="connsiteY4" fmla="*/ 5681491 h 5861304"/>
              <a:gd name="connsiteX5" fmla="*/ 0 w 3933440"/>
              <a:gd name="connsiteY5" fmla="*/ 179814 h 5861304"/>
              <a:gd name="connsiteX6" fmla="*/ 131302 w 3933440"/>
              <a:gd name="connsiteY6" fmla="*/ 131756 h 5861304"/>
              <a:gd name="connsiteX7" fmla="*/ 1002788 w 3933440"/>
              <a:gd name="connsiteY7" fmla="*/ 0 h 586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  <a:solidFill>
            <a:schemeClr val="tx1"/>
          </a:solidFill>
          <a:ln w="952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B51DB-98A2-43B3-B8E0-971113DC37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32" y="921140"/>
            <a:ext cx="2847389" cy="769678"/>
          </a:xfrm>
          <a:prstGeom prst="rect">
            <a:avLst/>
          </a:prstGeom>
        </p:spPr>
      </p:pic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8F97A34-CE56-4826-AC14-588F4B36C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" y="2680485"/>
            <a:ext cx="2449678" cy="261963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072B470-1E76-42B5-86EA-1FB0F881D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9436" y="5605"/>
            <a:ext cx="2764563" cy="3414363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4051FED-CF0D-4DDD-A9BB-E58FEEFE7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2607" y="5605"/>
            <a:ext cx="2631393" cy="3281193"/>
          </a:xfrm>
          <a:custGeom>
            <a:avLst/>
            <a:gdLst>
              <a:gd name="connsiteX0" fmla="*/ 449733 w 3224421"/>
              <a:gd name="connsiteY0" fmla="*/ 0 h 4020664"/>
              <a:gd name="connsiteX1" fmla="*/ 3224421 w 3224421"/>
              <a:gd name="connsiteY1" fmla="*/ 0 h 4020664"/>
              <a:gd name="connsiteX2" fmla="*/ 3224421 w 3224421"/>
              <a:gd name="connsiteY2" fmla="*/ 3933205 h 4020664"/>
              <a:gd name="connsiteX3" fmla="*/ 3087301 w 3224421"/>
              <a:gd name="connsiteY3" fmla="*/ 3968462 h 4020664"/>
              <a:gd name="connsiteX4" fmla="*/ 2569464 w 3224421"/>
              <a:gd name="connsiteY4" fmla="*/ 4020664 h 4020664"/>
              <a:gd name="connsiteX5" fmla="*/ 0 w 3224421"/>
              <a:gd name="connsiteY5" fmla="*/ 1451200 h 4020664"/>
              <a:gd name="connsiteX6" fmla="*/ 438824 w 3224421"/>
              <a:gd name="connsiteY6" fmla="*/ 14588 h 402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solidFill>
            <a:schemeClr val="tx1"/>
          </a:solidFill>
          <a:ln w="952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6D412-7FCE-46B7-ACE2-BAE360EC9F5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2" r="26110"/>
          <a:stretch/>
        </p:blipFill>
        <p:spPr bwMode="auto">
          <a:xfrm>
            <a:off x="7147995" y="378523"/>
            <a:ext cx="1962689" cy="191343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8617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1436</Words>
  <Application>Microsoft Office PowerPoint</Application>
  <PresentationFormat>On-screen Show (4:3)</PresentationFormat>
  <Paragraphs>277</Paragraphs>
  <Slides>32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Adidas Unity</vt:lpstr>
      <vt:lpstr>Arial</vt:lpstr>
      <vt:lpstr>Arial Rounded MT Bold</vt:lpstr>
      <vt:lpstr>Calibri</vt:lpstr>
      <vt:lpstr>Calibri Light</vt:lpstr>
      <vt:lpstr>Candara</vt:lpstr>
      <vt:lpstr>Wingdings</vt:lpstr>
      <vt:lpstr>Office Theme</vt:lpstr>
      <vt:lpstr>LARC Overview   Enhancing HIV Service Delivery through a Quality Improvement Collaborative and Lab-Clinic Interface</vt:lpstr>
      <vt:lpstr>Presentation Outline </vt:lpstr>
      <vt:lpstr>Presentation Outline </vt:lpstr>
      <vt:lpstr>PowerPoint Presentation</vt:lpstr>
      <vt:lpstr>LARC focuses on Demand Creation, Result Reporting, and Client Management in the viral load cascade.</vt:lpstr>
      <vt:lpstr>Presentation Outline </vt:lpstr>
      <vt:lpstr>African Regional Collaborative (ARC) for Nurses and Midwives, 2011-2017 </vt:lpstr>
      <vt:lpstr>PowerPoint Presentation</vt:lpstr>
      <vt:lpstr>PowerPoint Presentation</vt:lpstr>
      <vt:lpstr>LARC 1.0 (2016-2017) tested the concept in 6 countries.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Outline </vt:lpstr>
      <vt:lpstr>PowerPoint Presentation</vt:lpstr>
      <vt:lpstr>PowerPoint Presentation</vt:lpstr>
      <vt:lpstr>PowerPoint Presentation</vt:lpstr>
      <vt:lpstr>One site reduced the number of missed appointments for viral load testing by 19 percentage points.</vt:lpstr>
      <vt:lpstr>Seven sites improved viral load result documentation (in EMR, green cards, patient files) by 33-97 percentage points.</vt:lpstr>
      <vt:lpstr>Two sites reduced the number of patients not attending EAC within 30 days of receiving results by 48 - 60 percentage points.</vt:lpstr>
      <vt:lpstr>PowerPoint Presentation</vt:lpstr>
      <vt:lpstr>All 11 sites improved their institutional capability for VL scale-up. Patient management seems to be the hardest capability to develop.</vt:lpstr>
      <vt:lpstr>PowerPoint Presentation</vt:lpstr>
      <vt:lpstr>Presentation Outline </vt:lpstr>
      <vt:lpstr>LARC 3.0: Scalability</vt:lpstr>
      <vt:lpstr>Key Guiding Principles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LARC Overview   Enhancing HIV Service Delivery through a Quality Improvement Collaborative and Lab-Clinic Interface</dc:title>
  <dc:creator>Yao, Katy (CDC/DDPHSIS/CGH/DGHT)</dc:creator>
  <cp:lastModifiedBy>Yao, Katy (CDC/DDPHSIS/CGH/DGHT)</cp:lastModifiedBy>
  <cp:revision>12</cp:revision>
  <cp:lastPrinted>2019-10-17T18:00:46Z</cp:lastPrinted>
  <dcterms:created xsi:type="dcterms:W3CDTF">2019-10-17T17:28:05Z</dcterms:created>
  <dcterms:modified xsi:type="dcterms:W3CDTF">2019-11-01T15:54:44Z</dcterms:modified>
</cp:coreProperties>
</file>